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0"/>
  </p:notesMasterIdLst>
  <p:sldIdLst>
    <p:sldId id="256" r:id="rId2"/>
    <p:sldId id="275" r:id="rId3"/>
    <p:sldId id="276" r:id="rId4"/>
    <p:sldId id="257" r:id="rId5"/>
    <p:sldId id="261" r:id="rId6"/>
    <p:sldId id="260" r:id="rId7"/>
    <p:sldId id="269" r:id="rId8"/>
    <p:sldId id="266" r:id="rId9"/>
    <p:sldId id="267" r:id="rId10"/>
    <p:sldId id="270" r:id="rId11"/>
    <p:sldId id="271" r:id="rId12"/>
    <p:sldId id="272" r:id="rId13"/>
    <p:sldId id="273" r:id="rId14"/>
    <p:sldId id="274" r:id="rId15"/>
    <p:sldId id="278" r:id="rId16"/>
    <p:sldId id="279" r:id="rId17"/>
    <p:sldId id="277" r:id="rId18"/>
    <p:sldId id="265"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20" autoAdjust="0"/>
  </p:normalViewPr>
  <p:slideViewPr>
    <p:cSldViewPr>
      <p:cViewPr varScale="1">
        <p:scale>
          <a:sx n="55" d="100"/>
          <a:sy n="55" d="100"/>
        </p:scale>
        <p:origin x="50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1CB183E7-D3DF-4638-A4EA-E25D6BE86608}"/>
    <pc:docChg chg="custSel modSld">
      <pc:chgData name="Jo Hughes" userId="effa051925f1405f" providerId="LiveId" clId="{1CB183E7-D3DF-4638-A4EA-E25D6BE86608}" dt="2020-07-15T21:11:44.276" v="5" actId="20577"/>
      <pc:docMkLst>
        <pc:docMk/>
      </pc:docMkLst>
      <pc:sldChg chg="delSp modSp mod">
        <pc:chgData name="Jo Hughes" userId="effa051925f1405f" providerId="LiveId" clId="{1CB183E7-D3DF-4638-A4EA-E25D6BE86608}" dt="2020-07-15T21:11:44.276" v="5" actId="20577"/>
        <pc:sldMkLst>
          <pc:docMk/>
          <pc:sldMk cId="0" sldId="269"/>
        </pc:sldMkLst>
        <pc:spChg chg="mod">
          <ac:chgData name="Jo Hughes" userId="effa051925f1405f" providerId="LiveId" clId="{1CB183E7-D3DF-4638-A4EA-E25D6BE86608}" dt="2020-07-15T21:11:44.276" v="5" actId="20577"/>
          <ac:spMkLst>
            <pc:docMk/>
            <pc:sldMk cId="0" sldId="269"/>
            <ac:spMk id="7" creationId="{00000000-0000-0000-0000-000000000000}"/>
          </ac:spMkLst>
        </pc:spChg>
        <pc:picChg chg="del">
          <ac:chgData name="Jo Hughes" userId="effa051925f1405f" providerId="LiveId" clId="{1CB183E7-D3DF-4638-A4EA-E25D6BE86608}" dt="2020-07-15T21:11:08.882" v="0" actId="478"/>
          <ac:picMkLst>
            <pc:docMk/>
            <pc:sldMk cId="0" sldId="269"/>
            <ac:picMk id="9" creationId="{00000000-0000-0000-0000-000000000000}"/>
          </ac:picMkLst>
        </pc:picChg>
      </pc:sldChg>
    </pc:docChg>
  </pc:docChgLst>
  <pc:docChgLst>
    <pc:chgData name="Jo Hughes" userId="effa051925f1405f" providerId="LiveId" clId="{DAD96143-0818-482C-83B1-1B5386AD5B5B}"/>
    <pc:docChg chg="modSld sldOrd">
      <pc:chgData name="Jo Hughes" userId="effa051925f1405f" providerId="LiveId" clId="{DAD96143-0818-482C-83B1-1B5386AD5B5B}" dt="2020-08-03T18:07:50.410" v="21"/>
      <pc:docMkLst>
        <pc:docMk/>
      </pc:docMkLst>
      <pc:sldChg chg="ord">
        <pc:chgData name="Jo Hughes" userId="effa051925f1405f" providerId="LiveId" clId="{DAD96143-0818-482C-83B1-1B5386AD5B5B}" dt="2020-08-03T18:07:50.410" v="21"/>
        <pc:sldMkLst>
          <pc:docMk/>
          <pc:sldMk cId="0" sldId="269"/>
        </pc:sldMkLst>
      </pc:sldChg>
    </pc:docChg>
  </pc:docChgLst>
  <pc:docChgLst>
    <pc:chgData name="Jo Hughes" userId="effa051925f1405f" providerId="LiveId" clId="{66744DAC-1DDE-44DD-A9F5-BE46B60C260C}"/>
    <pc:docChg chg="undo custSel addSld modSld sldOrd">
      <pc:chgData name="Jo Hughes" userId="effa051925f1405f" providerId="LiveId" clId="{66744DAC-1DDE-44DD-A9F5-BE46B60C260C}" dt="2020-05-20T21:53:45.361" v="589"/>
      <pc:docMkLst>
        <pc:docMk/>
      </pc:docMkLst>
      <pc:sldChg chg="addSp delSp modSp mod">
        <pc:chgData name="Jo Hughes" userId="effa051925f1405f" providerId="LiveId" clId="{66744DAC-1DDE-44DD-A9F5-BE46B60C260C}" dt="2020-05-19T19:37:27.837" v="117" actId="1035"/>
        <pc:sldMkLst>
          <pc:docMk/>
          <pc:sldMk cId="0" sldId="257"/>
        </pc:sldMkLst>
        <pc:spChg chg="add del mod">
          <ac:chgData name="Jo Hughes" userId="effa051925f1405f" providerId="LiveId" clId="{66744DAC-1DDE-44DD-A9F5-BE46B60C260C}" dt="2020-05-19T19:23:00.440" v="7"/>
          <ac:spMkLst>
            <pc:docMk/>
            <pc:sldMk cId="0" sldId="257"/>
            <ac:spMk id="2" creationId="{412E99E4-EA73-45BB-8006-476D11F12B02}"/>
          </ac:spMkLst>
        </pc:spChg>
        <pc:grpChg chg="mod">
          <ac:chgData name="Jo Hughes" userId="effa051925f1405f" providerId="LiveId" clId="{66744DAC-1DDE-44DD-A9F5-BE46B60C260C}" dt="2020-05-19T19:37:27.837" v="117" actId="1035"/>
          <ac:grpSpMkLst>
            <pc:docMk/>
            <pc:sldMk cId="0" sldId="257"/>
            <ac:grpSpMk id="10241" creationId="{00000000-0000-0000-0000-000000000000}"/>
          </ac:grpSpMkLst>
        </pc:grpChg>
      </pc:sldChg>
      <pc:sldChg chg="modSp mod">
        <pc:chgData name="Jo Hughes" userId="effa051925f1405f" providerId="LiveId" clId="{66744DAC-1DDE-44DD-A9F5-BE46B60C260C}" dt="2020-05-19T20:08:55.517" v="562" actId="1076"/>
        <pc:sldMkLst>
          <pc:docMk/>
          <pc:sldMk cId="0" sldId="265"/>
        </pc:sldMkLst>
        <pc:spChg chg="mod">
          <ac:chgData name="Jo Hughes" userId="effa051925f1405f" providerId="LiveId" clId="{66744DAC-1DDE-44DD-A9F5-BE46B60C260C}" dt="2020-05-19T20:08:55.517" v="562" actId="1076"/>
          <ac:spMkLst>
            <pc:docMk/>
            <pc:sldMk cId="0" sldId="265"/>
            <ac:spMk id="4" creationId="{00000000-0000-0000-0000-000000000000}"/>
          </ac:spMkLst>
        </pc:spChg>
      </pc:sldChg>
      <pc:sldChg chg="modSp mod">
        <pc:chgData name="Jo Hughes" userId="effa051925f1405f" providerId="LiveId" clId="{66744DAC-1DDE-44DD-A9F5-BE46B60C260C}" dt="2020-05-19T19:36:42.478" v="113" actId="20577"/>
        <pc:sldMkLst>
          <pc:docMk/>
          <pc:sldMk cId="0" sldId="267"/>
        </pc:sldMkLst>
        <pc:graphicFrameChg chg="mod modGraphic">
          <ac:chgData name="Jo Hughes" userId="effa051925f1405f" providerId="LiveId" clId="{66744DAC-1DDE-44DD-A9F5-BE46B60C260C}" dt="2020-05-19T19:36:42.478" v="113" actId="20577"/>
          <ac:graphicFrameMkLst>
            <pc:docMk/>
            <pc:sldMk cId="0" sldId="267"/>
            <ac:graphicFrameMk id="10" creationId="{00000000-0000-0000-0000-000000000000}"/>
          </ac:graphicFrameMkLst>
        </pc:graphicFrameChg>
      </pc:sldChg>
      <pc:sldChg chg="addSp delSp modSp mod">
        <pc:chgData name="Jo Hughes" userId="effa051925f1405f" providerId="LiveId" clId="{66744DAC-1DDE-44DD-A9F5-BE46B60C260C}" dt="2020-05-19T19:39:12.987" v="129" actId="14100"/>
        <pc:sldMkLst>
          <pc:docMk/>
          <pc:sldMk cId="1480731593" sldId="275"/>
        </pc:sldMkLst>
        <pc:spChg chg="add del mod">
          <ac:chgData name="Jo Hughes" userId="effa051925f1405f" providerId="LiveId" clId="{66744DAC-1DDE-44DD-A9F5-BE46B60C260C}" dt="2020-05-19T19:22:44.212" v="5"/>
          <ac:spMkLst>
            <pc:docMk/>
            <pc:sldMk cId="1480731593" sldId="275"/>
            <ac:spMk id="2" creationId="{B8B0D981-0642-45BB-9331-F8A109DFF2E9}"/>
          </ac:spMkLst>
        </pc:spChg>
        <pc:spChg chg="mod">
          <ac:chgData name="Jo Hughes" userId="effa051925f1405f" providerId="LiveId" clId="{66744DAC-1DDE-44DD-A9F5-BE46B60C260C}" dt="2020-05-19T19:38:27.476" v="125" actId="404"/>
          <ac:spMkLst>
            <pc:docMk/>
            <pc:sldMk cId="1480731593" sldId="275"/>
            <ac:spMk id="4" creationId="{00000000-0000-0000-0000-000000000000}"/>
          </ac:spMkLst>
        </pc:spChg>
        <pc:spChg chg="add del mod">
          <ac:chgData name="Jo Hughes" userId="effa051925f1405f" providerId="LiveId" clId="{66744DAC-1DDE-44DD-A9F5-BE46B60C260C}" dt="2020-05-19T19:39:12.987" v="129" actId="14100"/>
          <ac:spMkLst>
            <pc:docMk/>
            <pc:sldMk cId="1480731593" sldId="275"/>
            <ac:spMk id="12" creationId="{00000000-0000-0000-0000-000000000000}"/>
          </ac:spMkLst>
        </pc:spChg>
        <pc:spChg chg="mod">
          <ac:chgData name="Jo Hughes" userId="effa051925f1405f" providerId="LiveId" clId="{66744DAC-1DDE-44DD-A9F5-BE46B60C260C}" dt="2020-05-19T19:21:53.111" v="3"/>
          <ac:spMkLst>
            <pc:docMk/>
            <pc:sldMk cId="1480731593" sldId="275"/>
            <ac:spMk id="14" creationId="{00000000-0000-0000-0000-000000000000}"/>
          </ac:spMkLst>
        </pc:spChg>
      </pc:sldChg>
      <pc:sldChg chg="modSp add mod">
        <pc:chgData name="Jo Hughes" userId="effa051925f1405f" providerId="LiveId" clId="{66744DAC-1DDE-44DD-A9F5-BE46B60C260C}" dt="2020-05-19T19:41:00.971" v="139" actId="1036"/>
        <pc:sldMkLst>
          <pc:docMk/>
          <pc:sldMk cId="2501650710" sldId="276"/>
        </pc:sldMkLst>
        <pc:spChg chg="mod">
          <ac:chgData name="Jo Hughes" userId="effa051925f1405f" providerId="LiveId" clId="{66744DAC-1DDE-44DD-A9F5-BE46B60C260C}" dt="2020-05-19T19:40:41.038" v="137" actId="404"/>
          <ac:spMkLst>
            <pc:docMk/>
            <pc:sldMk cId="2501650710" sldId="276"/>
            <ac:spMk id="4" creationId="{00000000-0000-0000-0000-000000000000}"/>
          </ac:spMkLst>
        </pc:spChg>
        <pc:spChg chg="mod">
          <ac:chgData name="Jo Hughes" userId="effa051925f1405f" providerId="LiveId" clId="{66744DAC-1DDE-44DD-A9F5-BE46B60C260C}" dt="2020-05-19T19:41:00.971" v="139" actId="1036"/>
          <ac:spMkLst>
            <pc:docMk/>
            <pc:sldMk cId="2501650710" sldId="276"/>
            <ac:spMk id="12" creationId="{00000000-0000-0000-0000-000000000000}"/>
          </ac:spMkLst>
        </pc:spChg>
        <pc:spChg chg="mod">
          <ac:chgData name="Jo Hughes" userId="effa051925f1405f" providerId="LiveId" clId="{66744DAC-1DDE-44DD-A9F5-BE46B60C260C}" dt="2020-05-19T19:26:00.127" v="22" actId="20577"/>
          <ac:spMkLst>
            <pc:docMk/>
            <pc:sldMk cId="2501650710" sldId="276"/>
            <ac:spMk id="14" creationId="{00000000-0000-0000-0000-000000000000}"/>
          </ac:spMkLst>
        </pc:spChg>
      </pc:sldChg>
      <pc:sldChg chg="addSp delSp modSp add mod">
        <pc:chgData name="Jo Hughes" userId="effa051925f1405f" providerId="LiveId" clId="{66744DAC-1DDE-44DD-A9F5-BE46B60C260C}" dt="2020-05-19T20:17:34.171" v="586" actId="255"/>
        <pc:sldMkLst>
          <pc:docMk/>
          <pc:sldMk cId="979227814" sldId="277"/>
        </pc:sldMkLst>
        <pc:spChg chg="add del mod">
          <ac:chgData name="Jo Hughes" userId="effa051925f1405f" providerId="LiveId" clId="{66744DAC-1DDE-44DD-A9F5-BE46B60C260C}" dt="2020-05-19T19:48:37.630" v="149"/>
          <ac:spMkLst>
            <pc:docMk/>
            <pc:sldMk cId="979227814" sldId="277"/>
            <ac:spMk id="3" creationId="{1DED8213-3176-4F15-B706-13FC346C7E45}"/>
          </ac:spMkLst>
        </pc:spChg>
        <pc:spChg chg="mod">
          <ac:chgData name="Jo Hughes" userId="effa051925f1405f" providerId="LiveId" clId="{66744DAC-1DDE-44DD-A9F5-BE46B60C260C}" dt="2020-05-19T20:09:21.032" v="564" actId="20577"/>
          <ac:spMkLst>
            <pc:docMk/>
            <pc:sldMk cId="979227814" sldId="277"/>
            <ac:spMk id="4" creationId="{00000000-0000-0000-0000-000000000000}"/>
          </ac:spMkLst>
        </pc:spChg>
        <pc:spChg chg="mod">
          <ac:chgData name="Jo Hughes" userId="effa051925f1405f" providerId="LiveId" clId="{66744DAC-1DDE-44DD-A9F5-BE46B60C260C}" dt="2020-05-19T20:06:44.086" v="546" actId="14100"/>
          <ac:spMkLst>
            <pc:docMk/>
            <pc:sldMk cId="979227814" sldId="277"/>
            <ac:spMk id="12" creationId="{00000000-0000-0000-0000-000000000000}"/>
          </ac:spMkLst>
        </pc:spChg>
        <pc:spChg chg="mod">
          <ac:chgData name="Jo Hughes" userId="effa051925f1405f" providerId="LiveId" clId="{66744DAC-1DDE-44DD-A9F5-BE46B60C260C}" dt="2020-05-19T20:17:34.171" v="586" actId="255"/>
          <ac:spMkLst>
            <pc:docMk/>
            <pc:sldMk cId="979227814" sldId="277"/>
            <ac:spMk id="14" creationId="{00000000-0000-0000-0000-000000000000}"/>
          </ac:spMkLst>
        </pc:spChg>
        <pc:graphicFrameChg chg="add del mod">
          <ac:chgData name="Jo Hughes" userId="effa051925f1405f" providerId="LiveId" clId="{66744DAC-1DDE-44DD-A9F5-BE46B60C260C}" dt="2020-05-19T19:48:37.630" v="149"/>
          <ac:graphicFrameMkLst>
            <pc:docMk/>
            <pc:sldMk cId="979227814" sldId="277"/>
            <ac:graphicFrameMk id="2" creationId="{A1E6342B-DE4C-4AFD-B269-564847C0B100}"/>
          </ac:graphicFrameMkLst>
        </pc:graphicFrameChg>
        <pc:graphicFrameChg chg="add del mod modGraphic">
          <ac:chgData name="Jo Hughes" userId="effa051925f1405f" providerId="LiveId" clId="{66744DAC-1DDE-44DD-A9F5-BE46B60C260C}" dt="2020-05-19T19:51:26.736" v="170"/>
          <ac:graphicFrameMkLst>
            <pc:docMk/>
            <pc:sldMk cId="979227814" sldId="277"/>
            <ac:graphicFrameMk id="7" creationId="{E1D7DB0E-3D72-4D86-A51C-F2333108C1C5}"/>
          </ac:graphicFrameMkLst>
        </pc:graphicFrameChg>
        <pc:graphicFrameChg chg="add del mod modGraphic">
          <ac:chgData name="Jo Hughes" userId="effa051925f1405f" providerId="LiveId" clId="{66744DAC-1DDE-44DD-A9F5-BE46B60C260C}" dt="2020-05-19T19:55:05.671" v="182"/>
          <ac:graphicFrameMkLst>
            <pc:docMk/>
            <pc:sldMk cId="979227814" sldId="277"/>
            <ac:graphicFrameMk id="8" creationId="{0127FB06-7D9E-4FD2-9360-086764F47715}"/>
          </ac:graphicFrameMkLst>
        </pc:graphicFrameChg>
      </pc:sldChg>
      <pc:sldChg chg="add ord">
        <pc:chgData name="Jo Hughes" userId="effa051925f1405f" providerId="LiveId" clId="{66744DAC-1DDE-44DD-A9F5-BE46B60C260C}" dt="2020-05-19T20:58:19.278" v="588"/>
        <pc:sldMkLst>
          <pc:docMk/>
          <pc:sldMk cId="1929940858" sldId="278"/>
        </pc:sldMkLst>
      </pc:sldChg>
      <pc:sldChg chg="add">
        <pc:chgData name="Jo Hughes" userId="effa051925f1405f" providerId="LiveId" clId="{66744DAC-1DDE-44DD-A9F5-BE46B60C260C}" dt="2020-05-20T21:53:45.361" v="589"/>
        <pc:sldMkLst>
          <pc:docMk/>
          <pc:sldMk cId="205994367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4F36D93-CDF6-461F-88B1-7200D2E0F46E}" type="datetimeFigureOut">
              <a:rPr lang="en-US" smtClean="0"/>
              <a:t>8/3/2020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DB07E7A-D4DE-4E78-85B2-6E25A9CDC56C}" type="slidenum">
              <a:rPr lang="en-US" smtClean="0"/>
              <a:t>‹#›</a:t>
            </a:fld>
            <a:endParaRPr lang="en-US"/>
          </a:p>
        </p:txBody>
      </p:sp>
    </p:spTree>
    <p:extLst>
      <p:ext uri="{BB962C8B-B14F-4D97-AF65-F5344CB8AC3E}">
        <p14:creationId xmlns:p14="http://schemas.microsoft.com/office/powerpoint/2010/main" val="409677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07E7A-D4DE-4E78-85B2-6E25A9CDC56C}" type="slidenum">
              <a:rPr lang="en-US" smtClean="0"/>
              <a:t>18</a:t>
            </a:fld>
            <a:endParaRPr lang="en-US"/>
          </a:p>
        </p:txBody>
      </p:sp>
    </p:spTree>
    <p:extLst>
      <p:ext uri="{BB962C8B-B14F-4D97-AF65-F5344CB8AC3E}">
        <p14:creationId xmlns:p14="http://schemas.microsoft.com/office/powerpoint/2010/main" val="365247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8/3/2020</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8/3/2020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8/3/2020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8/3/2020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8/3/2020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8/3/2020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8/3/2020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8/3/2020</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Info@Equippersgroup.org"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581401"/>
            <a:ext cx="6172200" cy="1523999"/>
          </a:xfrm>
        </p:spPr>
        <p:txBody>
          <a:bodyPr>
            <a:noAutofit/>
          </a:bodyPr>
          <a:lstStyle/>
          <a:p>
            <a:pPr algn="ctr"/>
            <a:r>
              <a:rPr lang="en-US" sz="4800" b="1" dirty="0">
                <a:latin typeface="Impact" pitchFamily="34" charset="0"/>
              </a:rPr>
              <a:t>Importance Of Effective Leadership</a:t>
            </a:r>
          </a:p>
        </p:txBody>
      </p:sp>
      <p:pic>
        <p:nvPicPr>
          <p:cNvPr id="5" name="Picture 4" descr="Facilitators-Guide_HDR.jpg"/>
          <p:cNvPicPr>
            <a:picLocks noChangeAspect="1"/>
          </p:cNvPicPr>
          <p:nvPr/>
        </p:nvPicPr>
        <p:blipFill>
          <a:blip r:embed="rId2" cstate="print"/>
          <a:stretch>
            <a:fillRect/>
          </a:stretch>
        </p:blipFill>
        <p:spPr>
          <a:xfrm>
            <a:off x="0" y="0"/>
            <a:ext cx="9144000" cy="1676399"/>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pic>
        <p:nvPicPr>
          <p:cNvPr id="7" name="Picture 6" descr="EGI-LOGO.jpg"/>
          <p:cNvPicPr>
            <a:picLocks noChangeAspect="1"/>
          </p:cNvPicPr>
          <p:nvPr/>
        </p:nvPicPr>
        <p:blipFill>
          <a:blip r:embed="rId4" cstate="print"/>
          <a:stretch>
            <a:fillRect/>
          </a:stretch>
        </p:blipFill>
        <p:spPr>
          <a:xfrm>
            <a:off x="228600" y="2881312"/>
            <a:ext cx="1858199" cy="2909888"/>
          </a:xfrm>
          <a:prstGeom prst="rect">
            <a:avLst/>
          </a:prstGeom>
        </p:spPr>
      </p:pic>
      <p:sp>
        <p:nvSpPr>
          <p:cNvPr id="8" name="TextBox 7"/>
          <p:cNvSpPr txBox="1"/>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Session- 2</a:t>
            </a:r>
          </a:p>
        </p:txBody>
      </p:sp>
      <p:sp>
        <p:nvSpPr>
          <p:cNvPr id="9" name="TextBox 8"/>
          <p:cNvSpPr txBox="1"/>
          <p:nvPr/>
        </p:nvSpPr>
        <p:spPr>
          <a:xfrm>
            <a:off x="76200" y="1959114"/>
            <a:ext cx="2133600" cy="707886"/>
          </a:xfrm>
          <a:prstGeom prst="rect">
            <a:avLst/>
          </a:prstGeom>
          <a:noFill/>
        </p:spPr>
        <p:txBody>
          <a:bodyPr wrap="square" rtlCol="0">
            <a:spAutoFit/>
          </a:bodyPr>
          <a:lstStyle/>
          <a:p>
            <a:pPr algn="ctr"/>
            <a:r>
              <a:rPr lang="en-US" sz="2000" b="1" dirty="0">
                <a:solidFill>
                  <a:schemeClr val="tx1">
                    <a:lumMod val="65000"/>
                    <a:lumOff val="35000"/>
                  </a:schemeClr>
                </a:solidFill>
                <a:effectLst>
                  <a:outerShdw blurRad="38100" dist="38100" dir="2700000" algn="tl">
                    <a:srgbClr val="000000">
                      <a:alpha val="43137"/>
                    </a:srgbClr>
                  </a:outerShdw>
                </a:effectLst>
              </a:rPr>
              <a:t>Facilitator’s Training Seminar</a:t>
            </a:r>
            <a:endParaRPr lang="en-US" sz="32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13" name="Text Box 5"/>
          <p:cNvSpPr txBox="1">
            <a:spLocks noChangeArrowheads="1"/>
          </p:cNvSpPr>
          <p:nvPr/>
        </p:nvSpPr>
        <p:spPr bwMode="auto">
          <a:xfrm>
            <a:off x="6400800" y="50292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2:4</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1447800" y="1828801"/>
            <a:ext cx="6324600" cy="523220"/>
          </a:xfrm>
          <a:prstGeom prst="rect">
            <a:avLst/>
          </a:prstGeom>
          <a:noFill/>
        </p:spPr>
        <p:txBody>
          <a:bodyPr wrap="square" rtlCol="0">
            <a:spAutoFit/>
          </a:bodyPr>
          <a:lstStyle/>
          <a:p>
            <a:pPr lvl="0"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Mobilize Every Believer to Pray</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5" name="Picture 9" descr="Praying People lw 3"/>
          <p:cNvPicPr>
            <a:picLocks noChangeAspect="1" noChangeArrowheads="1"/>
          </p:cNvPicPr>
          <p:nvPr/>
        </p:nvPicPr>
        <p:blipFill>
          <a:blip r:embed="rId4" cstate="print"/>
          <a:srcRect/>
          <a:stretch>
            <a:fillRect/>
          </a:stretch>
        </p:blipFill>
        <p:spPr bwMode="auto">
          <a:xfrm>
            <a:off x="1295400" y="2514600"/>
            <a:ext cx="6629400" cy="23621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13" name="Text Box 5"/>
          <p:cNvSpPr txBox="1">
            <a:spLocks noChangeArrowheads="1"/>
          </p:cNvSpPr>
          <p:nvPr/>
        </p:nvSpPr>
        <p:spPr bwMode="auto">
          <a:xfrm>
            <a:off x="7010400" y="54102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2:5</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990600" y="1828801"/>
            <a:ext cx="7086600" cy="954107"/>
          </a:xfrm>
          <a:prstGeom prst="rect">
            <a:avLst/>
          </a:prstGeom>
          <a:noFill/>
        </p:spPr>
        <p:txBody>
          <a:bodyPr wrap="square" rtlCol="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Mobilize every believer to witness, win and disciple</a:t>
            </a:r>
          </a:p>
        </p:txBody>
      </p:sp>
      <p:grpSp>
        <p:nvGrpSpPr>
          <p:cNvPr id="29698" name="Group 2"/>
          <p:cNvGrpSpPr>
            <a:grpSpLocks noChangeAspect="1"/>
          </p:cNvGrpSpPr>
          <p:nvPr/>
        </p:nvGrpSpPr>
        <p:grpSpPr bwMode="auto">
          <a:xfrm>
            <a:off x="1127226" y="2971900"/>
            <a:ext cx="6368043" cy="2438299"/>
            <a:chOff x="1286" y="3186"/>
            <a:chExt cx="11590" cy="4581"/>
          </a:xfrm>
        </p:grpSpPr>
        <p:pic>
          <p:nvPicPr>
            <p:cNvPr id="29700" name="Picture 4" descr="Witness lw1"/>
            <p:cNvPicPr>
              <a:picLocks noChangeAspect="1" noChangeArrowheads="1"/>
            </p:cNvPicPr>
            <p:nvPr/>
          </p:nvPicPr>
          <p:blipFill>
            <a:blip r:embed="rId4" cstate="print"/>
            <a:srcRect/>
            <a:stretch>
              <a:fillRect/>
            </a:stretch>
          </p:blipFill>
          <p:spPr bwMode="auto">
            <a:xfrm>
              <a:off x="1286" y="3329"/>
              <a:ext cx="2720" cy="3678"/>
            </a:xfrm>
            <a:prstGeom prst="rect">
              <a:avLst/>
            </a:prstGeom>
            <a:noFill/>
            <a:ln w="9525">
              <a:noFill/>
              <a:miter lim="800000"/>
              <a:headEnd/>
              <a:tailEnd/>
            </a:ln>
          </p:spPr>
        </p:pic>
        <p:sp>
          <p:nvSpPr>
            <p:cNvPr id="29701" name="Text Box 5"/>
            <p:cNvSpPr txBox="1">
              <a:spLocks noChangeArrowheads="1"/>
            </p:cNvSpPr>
            <p:nvPr/>
          </p:nvSpPr>
          <p:spPr bwMode="auto">
            <a:xfrm>
              <a:off x="1792" y="7077"/>
              <a:ext cx="1770" cy="69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a:ln>
                    <a:noFill/>
                  </a:ln>
                  <a:solidFill>
                    <a:schemeClr val="tx1"/>
                  </a:solidFill>
                  <a:effectLst/>
                  <a:latin typeface="+mj-lt"/>
                  <a:cs typeface="Arial" pitchFamily="34" charset="0"/>
                </a:rPr>
                <a:t>Witness</a:t>
              </a:r>
              <a:endParaRPr kumimoji="0" lang="en-US" sz="1800" b="0" i="0" u="none" strike="noStrike" cap="none" normalizeH="0" baseline="0" dirty="0">
                <a:ln>
                  <a:noFill/>
                </a:ln>
                <a:solidFill>
                  <a:schemeClr val="tx1"/>
                </a:solidFill>
                <a:effectLst/>
                <a:latin typeface="+mj-lt"/>
                <a:cs typeface="Arial" pitchFamily="34" charset="0"/>
              </a:endParaRPr>
            </a:p>
          </p:txBody>
        </p:sp>
        <p:pic>
          <p:nvPicPr>
            <p:cNvPr id="29702" name="Picture 6" descr="win lw1"/>
            <p:cNvPicPr>
              <a:picLocks noChangeAspect="1" noChangeArrowheads="1"/>
            </p:cNvPicPr>
            <p:nvPr/>
          </p:nvPicPr>
          <p:blipFill>
            <a:blip r:embed="rId5" cstate="print"/>
            <a:srcRect/>
            <a:stretch>
              <a:fillRect/>
            </a:stretch>
          </p:blipFill>
          <p:spPr bwMode="auto">
            <a:xfrm>
              <a:off x="4782" y="3186"/>
              <a:ext cx="3887" cy="3821"/>
            </a:xfrm>
            <a:prstGeom prst="rect">
              <a:avLst/>
            </a:prstGeom>
            <a:noFill/>
            <a:ln w="9525">
              <a:noFill/>
              <a:miter lim="800000"/>
              <a:headEnd/>
              <a:tailEnd/>
            </a:ln>
          </p:spPr>
        </p:pic>
        <p:sp>
          <p:nvSpPr>
            <p:cNvPr id="29703" name="Text Box 7"/>
            <p:cNvSpPr txBox="1">
              <a:spLocks noChangeArrowheads="1"/>
            </p:cNvSpPr>
            <p:nvPr/>
          </p:nvSpPr>
          <p:spPr bwMode="auto">
            <a:xfrm>
              <a:off x="6292" y="7077"/>
              <a:ext cx="1580" cy="57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a:ln>
                    <a:noFill/>
                  </a:ln>
                  <a:solidFill>
                    <a:schemeClr val="tx1"/>
                  </a:solidFill>
                  <a:effectLst/>
                  <a:latin typeface="+mj-lt"/>
                  <a:cs typeface="Arial" pitchFamily="34" charset="0"/>
                </a:rPr>
                <a:t>Win</a:t>
              </a:r>
              <a:endParaRPr kumimoji="0" lang="en-US" sz="1800" b="0" i="0" u="none" strike="noStrike" cap="none" normalizeH="0" baseline="0" dirty="0">
                <a:ln>
                  <a:noFill/>
                </a:ln>
                <a:solidFill>
                  <a:schemeClr val="tx1"/>
                </a:solidFill>
                <a:effectLst/>
                <a:latin typeface="+mj-lt"/>
                <a:cs typeface="Arial" pitchFamily="34" charset="0"/>
              </a:endParaRPr>
            </a:p>
          </p:txBody>
        </p:sp>
        <p:pic>
          <p:nvPicPr>
            <p:cNvPr id="29704" name="Picture 8" descr="Disciple lw1"/>
            <p:cNvPicPr>
              <a:picLocks noChangeAspect="1" noChangeArrowheads="1"/>
            </p:cNvPicPr>
            <p:nvPr/>
          </p:nvPicPr>
          <p:blipFill>
            <a:blip r:embed="rId6" cstate="print"/>
            <a:srcRect/>
            <a:stretch>
              <a:fillRect/>
            </a:stretch>
          </p:blipFill>
          <p:spPr bwMode="auto">
            <a:xfrm>
              <a:off x="9709" y="3329"/>
              <a:ext cx="3167" cy="3678"/>
            </a:xfrm>
            <a:prstGeom prst="rect">
              <a:avLst/>
            </a:prstGeom>
            <a:noFill/>
            <a:ln w="9525">
              <a:noFill/>
              <a:miter lim="800000"/>
              <a:headEnd/>
              <a:tailEnd/>
            </a:ln>
          </p:spPr>
        </p:pic>
        <p:sp>
          <p:nvSpPr>
            <p:cNvPr id="29705" name="Text Box 9"/>
            <p:cNvSpPr txBox="1">
              <a:spLocks noChangeArrowheads="1"/>
            </p:cNvSpPr>
            <p:nvPr/>
          </p:nvSpPr>
          <p:spPr bwMode="auto">
            <a:xfrm>
              <a:off x="10282" y="7077"/>
              <a:ext cx="2405" cy="69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a:ln>
                    <a:noFill/>
                  </a:ln>
                  <a:solidFill>
                    <a:schemeClr val="tx1"/>
                  </a:solidFill>
                  <a:effectLst/>
                  <a:latin typeface="+mj-lt"/>
                  <a:cs typeface="Arial" pitchFamily="34" charset="0"/>
                </a:rPr>
                <a:t>Disciple</a:t>
              </a:r>
              <a:endParaRPr kumimoji="0" lang="en-US" sz="1800" b="0" i="0" u="none" strike="noStrike" cap="none" normalizeH="0" baseline="0" dirty="0">
                <a:ln>
                  <a:noFill/>
                </a:ln>
                <a:solidFill>
                  <a:schemeClr val="tx1"/>
                </a:solidFill>
                <a:effectLst/>
                <a:latin typeface="+mj-lt"/>
                <a:cs typeface="Arial"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13" name="Text Box 5"/>
          <p:cNvSpPr txBox="1">
            <a:spLocks noChangeArrowheads="1"/>
          </p:cNvSpPr>
          <p:nvPr/>
        </p:nvSpPr>
        <p:spPr bwMode="auto">
          <a:xfrm>
            <a:off x="6705600" y="55626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2:6</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762000" y="1610380"/>
            <a:ext cx="7924800" cy="523220"/>
          </a:xfrm>
          <a:prstGeom prst="rect">
            <a:avLst/>
          </a:prstGeom>
          <a:noFill/>
        </p:spPr>
        <p:txBody>
          <a:bodyPr wrap="square" rtlCol="0">
            <a:spAutoFit/>
          </a:bodyPr>
          <a:lstStyle/>
          <a:p>
            <a:pPr lvl="0"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Evangelism – The task of the whole church</a:t>
            </a: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3" name="Picture 3" descr="Evangelism lw4"/>
          <p:cNvPicPr>
            <a:picLocks noChangeAspect="1" noChangeArrowheads="1"/>
          </p:cNvPicPr>
          <p:nvPr/>
        </p:nvPicPr>
        <p:blipFill>
          <a:blip r:embed="rId4" cstate="print"/>
          <a:srcRect/>
          <a:stretch>
            <a:fillRect/>
          </a:stretch>
        </p:blipFill>
        <p:spPr bwMode="auto">
          <a:xfrm>
            <a:off x="4572000" y="2209800"/>
            <a:ext cx="4027896" cy="3240081"/>
          </a:xfrm>
          <a:prstGeom prst="rect">
            <a:avLst/>
          </a:prstGeom>
          <a:noFill/>
          <a:effectLst>
            <a:glow rad="228600">
              <a:schemeClr val="accent6">
                <a:satMod val="175000"/>
                <a:alpha val="40000"/>
              </a:schemeClr>
            </a:glow>
          </a:effectLst>
          <a:scene3d>
            <a:camera prst="orthographicFront"/>
            <a:lightRig rig="threePt" dir="t"/>
          </a:scene3d>
          <a:sp3d>
            <a:bevelT prst="angle"/>
          </a:sp3d>
        </p:spPr>
      </p:pic>
      <p:pic>
        <p:nvPicPr>
          <p:cNvPr id="21" name="Picture 3" descr="Pastor Dependent Church (2) lw3"/>
          <p:cNvPicPr>
            <a:picLocks noChangeAspect="1" noChangeArrowheads="1"/>
          </p:cNvPicPr>
          <p:nvPr/>
        </p:nvPicPr>
        <p:blipFill>
          <a:blip r:embed="rId5" cstate="print"/>
          <a:srcRect/>
          <a:stretch>
            <a:fillRect/>
          </a:stretch>
        </p:blipFill>
        <p:spPr bwMode="auto">
          <a:xfrm>
            <a:off x="533400" y="2743200"/>
            <a:ext cx="3768905" cy="2362200"/>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52400" h="50800" prst="softRound"/>
          </a:sp3d>
        </p:spPr>
      </p:pic>
      <p:sp>
        <p:nvSpPr>
          <p:cNvPr id="22" name="Rectangle 21"/>
          <p:cNvSpPr/>
          <p:nvPr/>
        </p:nvSpPr>
        <p:spPr>
          <a:xfrm>
            <a:off x="685800" y="2209800"/>
            <a:ext cx="2590800" cy="32624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6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otum" pitchFamily="34" charset="-127"/>
                <a:ea typeface="Dotum" pitchFamily="34" charset="-127"/>
                <a:cs typeface="Aharoni" pitchFamily="2" charset="-79"/>
              </a:rPr>
              <a:t>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13" name="Text Box 5"/>
          <p:cNvSpPr txBox="1">
            <a:spLocks noChangeArrowheads="1"/>
          </p:cNvSpPr>
          <p:nvPr/>
        </p:nvSpPr>
        <p:spPr bwMode="auto">
          <a:xfrm>
            <a:off x="6705600" y="55626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2:7</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762000" y="1447800"/>
            <a:ext cx="7924800" cy="523220"/>
          </a:xfrm>
          <a:prstGeom prst="rect">
            <a:avLst/>
          </a:prstGeom>
          <a:noFill/>
        </p:spPr>
        <p:txBody>
          <a:bodyPr wrap="square" rtlCol="0">
            <a:spAutoFit/>
          </a:bodyPr>
          <a:lstStyle/>
          <a:p>
            <a:pPr lvl="0"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A Mobilized Church</a:t>
            </a: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1" name="Picture 3" descr="rowing together (2) lw3"/>
          <p:cNvPicPr>
            <a:picLocks noChangeAspect="1" noChangeArrowheads="1"/>
          </p:cNvPicPr>
          <p:nvPr/>
        </p:nvPicPr>
        <p:blipFill>
          <a:blip r:embed="rId4" cstate="print"/>
          <a:srcRect/>
          <a:stretch>
            <a:fillRect/>
          </a:stretch>
        </p:blipFill>
        <p:spPr bwMode="auto">
          <a:xfrm>
            <a:off x="609600" y="2057400"/>
            <a:ext cx="8077200" cy="3422848"/>
          </a:xfrm>
          <a:prstGeom prst="rect">
            <a:avLst/>
          </a:prstGeom>
          <a:solidFill>
            <a:srgbClr val="CCFFFF"/>
          </a:solidFill>
          <a:effectLst>
            <a:glow rad="228600">
              <a:schemeClr val="accent6">
                <a:satMod val="175000"/>
                <a:alpha val="40000"/>
              </a:schemeClr>
            </a:glow>
          </a:effectLst>
          <a:scene3d>
            <a:camera prst="orthographicFront"/>
            <a:lightRig rig="threePt" dir="t"/>
          </a:scene3d>
          <a:sp3d>
            <a:bevelT prst="angle"/>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144000" cy="6858000"/>
            <a:chOff x="0" y="0"/>
            <a:chExt cx="9144000" cy="685800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685800" y="2819400"/>
              <a:ext cx="4419600"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Discovery Session</a:t>
              </a: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MAGNIGLASS.gif"/>
            <p:cNvPicPr>
              <a:picLocks noChangeAspect="1"/>
            </p:cNvPicPr>
            <p:nvPr/>
          </p:nvPicPr>
          <p:blipFill>
            <a:blip r:embed="rId4" cstate="print"/>
            <a:stretch>
              <a:fillRect/>
            </a:stretch>
          </p:blipFill>
          <p:spPr>
            <a:xfrm rot="658250">
              <a:off x="3407893" y="2411482"/>
              <a:ext cx="5105400" cy="2826035"/>
            </a:xfrm>
            <a:prstGeom prst="rect">
              <a:avLst/>
            </a:prstGeom>
            <a:effectLst>
              <a:glow rad="228600">
                <a:schemeClr val="accent6">
                  <a:satMod val="175000"/>
                  <a:alpha val="40000"/>
                </a:schemeClr>
              </a:glow>
            </a:effec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72234"/>
            <a:ext cx="7543799" cy="838200"/>
          </a:xfrm>
        </p:spPr>
        <p:txBody>
          <a:bodyPr>
            <a:noAutofit/>
          </a:bodyPr>
          <a:lstStyle/>
          <a:p>
            <a:br>
              <a:rPr lang="en-US" sz="3200" b="1" dirty="0">
                <a:latin typeface="Impact" pitchFamily="34" charset="0"/>
              </a:rPr>
            </a:br>
            <a:r>
              <a:rPr lang="en-US" sz="3200" b="1" dirty="0">
                <a:latin typeface="Impact" pitchFamily="34" charset="0"/>
              </a:rPr>
              <a:t>The Importance Of Effective leadership</a:t>
            </a:r>
            <a:br>
              <a:rPr lang="en-US" sz="3200" b="1" dirty="0">
                <a:latin typeface="Impact" pitchFamily="34" charset="0"/>
              </a:rPr>
            </a:br>
            <a:endParaRPr lang="en-US" sz="32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20320" y="5876343"/>
            <a:ext cx="9144000" cy="1156290"/>
          </a:xfrm>
          <a:prstGeom prst="rect">
            <a:avLst/>
          </a:prstGeom>
        </p:spPr>
      </p:pic>
      <p:sp>
        <p:nvSpPr>
          <p:cNvPr id="12" name="TextBox 11"/>
          <p:cNvSpPr txBox="1"/>
          <p:nvPr/>
        </p:nvSpPr>
        <p:spPr>
          <a:xfrm>
            <a:off x="1295400" y="1143000"/>
            <a:ext cx="63246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DISCOVERY SESSION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304800" y="1656227"/>
            <a:ext cx="885952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a:t>Break into small groups of 5-7 people and discuss the following:</a:t>
            </a:r>
          </a:p>
          <a:p>
            <a:pPr algn="ctr"/>
            <a:endParaRPr lang="en-US" sz="2000" b="1" i="1" dirty="0"/>
          </a:p>
          <a:p>
            <a:r>
              <a:rPr lang="en-US" sz="2200" dirty="0"/>
              <a:t>The following hindrances are provided when working through activity #2. </a:t>
            </a:r>
          </a:p>
          <a:p>
            <a:endParaRPr lang="en-US" sz="2000" dirty="0"/>
          </a:p>
          <a:p>
            <a:pPr marL="342900" indent="-342900">
              <a:buAutoNum type="arabicPeriod"/>
            </a:pPr>
            <a:r>
              <a:rPr lang="en-US" sz="2600" dirty="0"/>
              <a:t>Discrimination (Acts 6:1-2)</a:t>
            </a:r>
          </a:p>
          <a:p>
            <a:pPr marL="342900" indent="-342900">
              <a:buAutoNum type="arabicPeriod"/>
            </a:pPr>
            <a:r>
              <a:rPr lang="en-US" sz="2600" dirty="0"/>
              <a:t>Division (acts 15:1-5)</a:t>
            </a:r>
          </a:p>
          <a:p>
            <a:pPr marL="342900" indent="-342900">
              <a:buAutoNum type="arabicPeriod"/>
            </a:pPr>
            <a:r>
              <a:rPr lang="en-US" sz="2600" dirty="0"/>
              <a:t>Disputes over “sheep” (1Corinthians 1:10-13)</a:t>
            </a:r>
          </a:p>
          <a:p>
            <a:pPr marL="342900" indent="-342900">
              <a:buAutoNum type="arabicPeriod"/>
            </a:pPr>
            <a:r>
              <a:rPr lang="en-US" sz="2600" dirty="0"/>
              <a:t>Food sacrificed to idols (1 Corinthians 8:1-13)</a:t>
            </a:r>
          </a:p>
          <a:p>
            <a:pPr marL="342900" indent="-342900">
              <a:buAutoNum type="arabicPeriod" startAt="5"/>
            </a:pPr>
            <a:r>
              <a:rPr lang="en-US" sz="2600" dirty="0"/>
              <a:t>Neglect of need (Acts 6:1-2)</a:t>
            </a:r>
          </a:p>
          <a:p>
            <a:pPr marL="342900" indent="-342900">
              <a:buAutoNum type="arabicPeriod" startAt="6"/>
            </a:pPr>
            <a:r>
              <a:rPr lang="en-US" sz="2600" dirty="0"/>
              <a:t>Sin and forgiveness – stumbling blocks (Luke 7:1-4)</a:t>
            </a:r>
          </a:p>
          <a:p>
            <a:pPr marL="342900" indent="-342900">
              <a:buAutoNum type="arabicPeriod" startAt="6"/>
            </a:pPr>
            <a:r>
              <a:rPr lang="en-US" sz="2600" dirty="0"/>
              <a:t>Lawsuits among believers (1 Corinthians 5:1-8)</a:t>
            </a:r>
          </a:p>
        </p:txBody>
      </p:sp>
    </p:spTree>
    <p:extLst>
      <p:ext uri="{BB962C8B-B14F-4D97-AF65-F5344CB8AC3E}">
        <p14:creationId xmlns:p14="http://schemas.microsoft.com/office/powerpoint/2010/main" val="192994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72234"/>
            <a:ext cx="7543799" cy="838200"/>
          </a:xfrm>
        </p:spPr>
        <p:txBody>
          <a:bodyPr>
            <a:noAutofit/>
          </a:bodyPr>
          <a:lstStyle/>
          <a:p>
            <a:br>
              <a:rPr lang="en-US" sz="3200" b="1" dirty="0">
                <a:latin typeface="Impact" pitchFamily="34" charset="0"/>
              </a:rPr>
            </a:br>
            <a:r>
              <a:rPr lang="en-US" sz="3200" b="1" dirty="0">
                <a:latin typeface="Impact" pitchFamily="34" charset="0"/>
              </a:rPr>
              <a:t>The Importance Of Effective leadership</a:t>
            </a:r>
            <a:br>
              <a:rPr lang="en-US" sz="3200" b="1" dirty="0">
                <a:latin typeface="Impact" pitchFamily="34" charset="0"/>
              </a:rPr>
            </a:br>
            <a:endParaRPr lang="en-US" sz="32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20320" y="5876343"/>
            <a:ext cx="9144000" cy="1156290"/>
          </a:xfrm>
          <a:prstGeom prst="rect">
            <a:avLst/>
          </a:prstGeom>
        </p:spPr>
      </p:pic>
      <p:sp>
        <p:nvSpPr>
          <p:cNvPr id="12" name="TextBox 11"/>
          <p:cNvSpPr txBox="1"/>
          <p:nvPr/>
        </p:nvSpPr>
        <p:spPr>
          <a:xfrm>
            <a:off x="1295400" y="1143000"/>
            <a:ext cx="63246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DISCOVERY SESSION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304800" y="1656227"/>
            <a:ext cx="885952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a:t>Break into small groups of 5-7 people and discuss the following:</a:t>
            </a:r>
          </a:p>
          <a:p>
            <a:pPr algn="ctr"/>
            <a:endParaRPr lang="en-US" sz="2000" b="1" i="1" dirty="0"/>
          </a:p>
          <a:p>
            <a:r>
              <a:rPr lang="en-US" sz="2200" dirty="0"/>
              <a:t>The following hindrances are provided when working through activity #2. </a:t>
            </a:r>
          </a:p>
          <a:p>
            <a:endParaRPr lang="en-US" sz="2000" dirty="0"/>
          </a:p>
          <a:p>
            <a:pPr marL="342900" indent="-342900">
              <a:buAutoNum type="arabicPeriod"/>
            </a:pPr>
            <a:r>
              <a:rPr lang="en-US" sz="2600" dirty="0"/>
              <a:t>Discrimination (Acts 6:1-2)</a:t>
            </a:r>
          </a:p>
          <a:p>
            <a:pPr marL="342900" indent="-342900">
              <a:buAutoNum type="arabicPeriod"/>
            </a:pPr>
            <a:r>
              <a:rPr lang="en-US" sz="2600" dirty="0"/>
              <a:t>Division (acts 15:1-5)</a:t>
            </a:r>
          </a:p>
          <a:p>
            <a:pPr marL="342900" indent="-342900">
              <a:buAutoNum type="arabicPeriod"/>
            </a:pPr>
            <a:r>
              <a:rPr lang="en-US" sz="2600" dirty="0"/>
              <a:t>Disputes over “sheep” (1Corinthians 1:10-13)</a:t>
            </a:r>
          </a:p>
          <a:p>
            <a:pPr marL="342900" indent="-342900">
              <a:buAutoNum type="arabicPeriod"/>
            </a:pPr>
            <a:r>
              <a:rPr lang="en-US" sz="2600" dirty="0"/>
              <a:t>Food sacrificed to idols (1 Corinthians 8:1-13)</a:t>
            </a:r>
          </a:p>
          <a:p>
            <a:pPr marL="342900" indent="-342900">
              <a:buAutoNum type="arabicPeriod" startAt="5"/>
            </a:pPr>
            <a:r>
              <a:rPr lang="en-US" sz="2600" dirty="0"/>
              <a:t>Neglect of need (Acts 6:1-2)</a:t>
            </a:r>
          </a:p>
          <a:p>
            <a:pPr marL="342900" indent="-342900">
              <a:buAutoNum type="arabicPeriod" startAt="6"/>
            </a:pPr>
            <a:r>
              <a:rPr lang="en-US" sz="2600" dirty="0"/>
              <a:t>Sin and forgiveness – stumbling blocks (Luke 7:1-4)</a:t>
            </a:r>
          </a:p>
          <a:p>
            <a:pPr marL="342900" indent="-342900">
              <a:buAutoNum type="arabicPeriod" startAt="6"/>
            </a:pPr>
            <a:r>
              <a:rPr lang="en-US" sz="2600" dirty="0"/>
              <a:t>Lawsuits among believers (1 Corinthians 5:1-8)</a:t>
            </a:r>
          </a:p>
        </p:txBody>
      </p:sp>
    </p:spTree>
    <p:extLst>
      <p:ext uri="{BB962C8B-B14F-4D97-AF65-F5344CB8AC3E}">
        <p14:creationId xmlns:p14="http://schemas.microsoft.com/office/powerpoint/2010/main" val="205994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72234"/>
            <a:ext cx="7543799" cy="838200"/>
          </a:xfrm>
        </p:spPr>
        <p:txBody>
          <a:bodyPr>
            <a:noAutofit/>
          </a:bodyPr>
          <a:lstStyle/>
          <a:p>
            <a:br>
              <a:rPr lang="en-US" sz="3200" b="1" dirty="0">
                <a:latin typeface="Impact" pitchFamily="34" charset="0"/>
              </a:rPr>
            </a:br>
            <a:r>
              <a:rPr lang="en-US" sz="3200" b="1" dirty="0">
                <a:latin typeface="Impact" pitchFamily="34" charset="0"/>
              </a:rPr>
              <a:t>The Importance Of Effective leadership</a:t>
            </a:r>
            <a:br>
              <a:rPr lang="en-US" sz="3200" b="1" dirty="0">
                <a:latin typeface="Impact" pitchFamily="34" charset="0"/>
              </a:rPr>
            </a:br>
            <a:endParaRPr lang="en-US" sz="32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20320" y="5876343"/>
            <a:ext cx="9144000" cy="1156290"/>
          </a:xfrm>
          <a:prstGeom prst="rect">
            <a:avLst/>
          </a:prstGeom>
        </p:spPr>
      </p:pic>
      <p:sp>
        <p:nvSpPr>
          <p:cNvPr id="12" name="TextBox 11"/>
          <p:cNvSpPr txBox="1"/>
          <p:nvPr/>
        </p:nvSpPr>
        <p:spPr>
          <a:xfrm>
            <a:off x="1295400" y="1143000"/>
            <a:ext cx="63246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DISCOVERY SESSION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304800" y="1730016"/>
            <a:ext cx="885952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a:t>1.Talk about the things that help a church grow. List them in order of priority. Limit your list to 10-15 things that create or improve church growth.</a:t>
            </a:r>
          </a:p>
          <a:p>
            <a:r>
              <a:rPr lang="en-US" sz="2600" dirty="0"/>
              <a:t> </a:t>
            </a:r>
          </a:p>
          <a:p>
            <a:r>
              <a:rPr lang="en-US" sz="2600" dirty="0"/>
              <a:t>2.In the same discussion groups, do the following activity.</a:t>
            </a:r>
          </a:p>
          <a:p>
            <a:pPr lvl="0"/>
            <a:r>
              <a:rPr lang="en-US" sz="2600" dirty="0"/>
              <a:t> &gt;List some people in the Bible who faced these same problems. See the list of “Hindrances to church growth.”</a:t>
            </a:r>
          </a:p>
          <a:p>
            <a:pPr lvl="0"/>
            <a:r>
              <a:rPr lang="en-US" sz="2600" dirty="0"/>
              <a:t> &gt;Pick 2 or 3 of these people to discuss in more detail.</a:t>
            </a:r>
          </a:p>
          <a:p>
            <a:pPr lvl="0"/>
            <a:r>
              <a:rPr lang="en-US" sz="2600" dirty="0"/>
              <a:t>List the spiritual obstacles they encountered.</a:t>
            </a:r>
          </a:p>
          <a:p>
            <a:pPr lvl="0"/>
            <a:r>
              <a:rPr lang="en-US" sz="2600" dirty="0"/>
              <a:t> &gt;Discuss how they solved their problems.</a:t>
            </a:r>
          </a:p>
        </p:txBody>
      </p:sp>
    </p:spTree>
    <p:extLst>
      <p:ext uri="{BB962C8B-B14F-4D97-AF65-F5344CB8AC3E}">
        <p14:creationId xmlns:p14="http://schemas.microsoft.com/office/powerpoint/2010/main" val="97922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04800"/>
            <a:ext cx="6324600" cy="838200"/>
          </a:xfrm>
        </p:spPr>
        <p:txBody>
          <a:bodyPr>
            <a:noAutofit/>
          </a:bodyPr>
          <a:lstStyle/>
          <a:p>
            <a:r>
              <a:rPr lang="en-US" sz="3200" b="1" dirty="0">
                <a:latin typeface="Impact" pitchFamily="34" charset="0"/>
              </a:rPr>
              <a:t>Importance of effective Leadership</a:t>
            </a:r>
          </a:p>
        </p:txBody>
      </p:sp>
      <p:pic>
        <p:nvPicPr>
          <p:cNvPr id="5" name="Picture 4" descr="EGI-LOGO.jpg"/>
          <p:cNvPicPr>
            <a:picLocks noChangeAspect="1"/>
          </p:cNvPicPr>
          <p:nvPr/>
        </p:nvPicPr>
        <p:blipFill>
          <a:blip r:embed="rId3" cstate="print"/>
          <a:stretch>
            <a:fillRect/>
          </a:stretch>
        </p:blipFill>
        <p:spPr>
          <a:xfrm>
            <a:off x="304800" y="304800"/>
            <a:ext cx="762000" cy="1193271"/>
          </a:xfrm>
          <a:prstGeom prst="rect">
            <a:avLst/>
          </a:prstGeom>
        </p:spPr>
      </p:pic>
      <p:pic>
        <p:nvPicPr>
          <p:cNvPr id="8" name="Picture 7" descr="Facilitators-Guide_Small.jpg"/>
          <p:cNvPicPr>
            <a:picLocks noChangeAspect="1"/>
          </p:cNvPicPr>
          <p:nvPr/>
        </p:nvPicPr>
        <p:blipFill>
          <a:blip r:embed="rId4" cstate="print"/>
          <a:stretch>
            <a:fillRect/>
          </a:stretch>
        </p:blipFill>
        <p:spPr>
          <a:xfrm>
            <a:off x="2819400" y="1419652"/>
            <a:ext cx="32766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0" y="6194323"/>
            <a:ext cx="92583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a:t>
            </a:r>
            <a:r>
              <a:rPr lang="en-US" sz="2800" dirty="0">
                <a:hlinkClick r:id="rId5"/>
              </a:rPr>
              <a:t>Info@Equippersgroup.org</a:t>
            </a:r>
            <a:r>
              <a:rPr lang="en-US" sz="28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5058" y="304800"/>
            <a:ext cx="7431741" cy="838200"/>
          </a:xfrm>
        </p:spPr>
        <p:txBody>
          <a:bodyPr>
            <a:noAutofit/>
          </a:bodyPr>
          <a:lstStyle/>
          <a:p>
            <a:r>
              <a:rPr lang="en-US" sz="4800" b="1" dirty="0">
                <a:latin typeface="Impact" pitchFamily="34" charset="0"/>
              </a:rPr>
              <a:t> </a:t>
            </a:r>
            <a:r>
              <a:rPr lang="en-US" sz="3200" b="1" dirty="0">
                <a:latin typeface="Impact" pitchFamily="34" charset="0"/>
              </a:rPr>
              <a:t>The Importance Of Effective leadership</a:t>
            </a:r>
            <a:endParaRPr lang="en-US" sz="4800"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2" name="TextBox 11"/>
          <p:cNvSpPr txBox="1"/>
          <p:nvPr/>
        </p:nvSpPr>
        <p:spPr>
          <a:xfrm>
            <a:off x="1255058" y="1282140"/>
            <a:ext cx="64030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OVERVIEW</a:t>
            </a:r>
          </a:p>
        </p:txBody>
      </p:sp>
      <p:sp>
        <p:nvSpPr>
          <p:cNvPr id="14" name="TextBox 13"/>
          <p:cNvSpPr txBox="1"/>
          <p:nvPr/>
        </p:nvSpPr>
        <p:spPr>
          <a:xfrm>
            <a:off x="304800" y="2174929"/>
            <a:ext cx="8610600" cy="34009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600"/>
              </a:spcBef>
              <a:spcAft>
                <a:spcPts val="600"/>
              </a:spcAft>
              <a:tabLst>
                <a:tab pos="1485900" algn="l"/>
              </a:tabLst>
            </a:pPr>
            <a:r>
              <a:rPr lang="en-US" sz="2400">
                <a:latin typeface="Arial" panose="020B0604020202020204" pitchFamily="34" charset="0"/>
                <a:ea typeface="Times New Roman" panose="02020603050405020304" pitchFamily="18" charset="0"/>
              </a:rPr>
              <a:t>This session explains the importance of effective leadership. It points out the necessity of leaders and believers working together as a team. Through effective leadership, the church is mobilized to accomplish the will and purpose of God for the church. It is important for leaders to recognize danger signs of ineffective leadership and major reasons why churches fail to grow.   </a:t>
            </a:r>
          </a:p>
          <a:p>
            <a:pPr>
              <a:tabLst>
                <a:tab pos="548640" algn="l"/>
                <a:tab pos="822960" algn="l"/>
                <a:tab pos="1097280" algn="l"/>
                <a:tab pos="1371600" algn="l"/>
                <a:tab pos="1657350" algn="l"/>
              </a:tabLst>
            </a:pPr>
            <a:r>
              <a:rPr lang="en-US">
                <a:latin typeface="Arial" panose="020B0604020202020204" pitchFamily="34" charset="0"/>
                <a:ea typeface="Times New Roman" panose="02020603050405020304" pitchFamily="18" charset="0"/>
                <a:cs typeface="Times New Roman" panose="02020603050405020304" pitchFamily="18" charset="0"/>
              </a:rPr>
              <a:t> </a:t>
            </a:r>
          </a:p>
          <a:p>
            <a:pPr>
              <a:tabLst>
                <a:tab pos="274320" algn="l"/>
                <a:tab pos="548640" algn="l"/>
              </a:tabLst>
            </a:pPr>
            <a:r>
              <a:rPr lang="en-US" sz="2400" b="1">
                <a:latin typeface="Times New Roman" panose="02020603050405020304" pitchFamily="18" charset="0"/>
                <a:ea typeface="Times New Roman" panose="02020603050405020304" pitchFamily="18" charset="0"/>
              </a:rPr>
              <a:t>Time required to complete this session: 1 1/2 hours</a:t>
            </a:r>
          </a:p>
        </p:txBody>
      </p:sp>
    </p:spTree>
    <p:extLst>
      <p:ext uri="{BB962C8B-B14F-4D97-AF65-F5344CB8AC3E}">
        <p14:creationId xmlns:p14="http://schemas.microsoft.com/office/powerpoint/2010/main" val="148073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b="1" dirty="0">
                <a:latin typeface="Impact" pitchFamily="34" charset="0"/>
              </a:rPr>
              <a:t> </a:t>
            </a:r>
            <a:r>
              <a:rPr lang="en-US" sz="3200" b="1" dirty="0">
                <a:latin typeface="Impact" pitchFamily="34" charset="0"/>
              </a:rPr>
              <a:t>The Importance Of Effective leadership</a:t>
            </a:r>
            <a:endParaRPr lang="en-US" b="1" dirty="0">
              <a:latin typeface="Impact" pitchFamily="34" charset="0"/>
            </a:endParaRP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2" name="TextBox 11"/>
          <p:cNvSpPr txBox="1"/>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GOALS OF THE SESSION</a:t>
            </a:r>
          </a:p>
        </p:txBody>
      </p:sp>
      <p:sp>
        <p:nvSpPr>
          <p:cNvPr id="14" name="TextBox 13"/>
          <p:cNvSpPr txBox="1"/>
          <p:nvPr/>
        </p:nvSpPr>
        <p:spPr>
          <a:xfrm>
            <a:off x="266700" y="2065780"/>
            <a:ext cx="8610600" cy="32624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r>
              <a:rPr lang="en-US" sz="3200" dirty="0"/>
              <a:t>1.	Understand the roles of a leader and a 	believer</a:t>
            </a:r>
          </a:p>
          <a:p>
            <a:r>
              <a:rPr lang="en-US" sz="3200" dirty="0"/>
              <a:t>2.	Learn danger signs of bad leadership</a:t>
            </a:r>
          </a:p>
          <a:p>
            <a:r>
              <a:rPr lang="en-US" sz="3200" dirty="0"/>
              <a:t>3.	Learn how to mobilize the church</a:t>
            </a:r>
          </a:p>
          <a:p>
            <a:r>
              <a:rPr lang="en-US" sz="3200" dirty="0"/>
              <a:t>4.	Maturity is shown through active believers</a:t>
            </a:r>
            <a:endParaRPr lang="en-US" sz="1600" dirty="0"/>
          </a:p>
          <a:p>
            <a:r>
              <a:rPr lang="en-US" dirty="0"/>
              <a:t> </a:t>
            </a:r>
            <a:endParaRPr lang="en-US" sz="2800" dirty="0"/>
          </a:p>
          <a:p>
            <a:pPr algn="ctr"/>
            <a:r>
              <a:rPr lang="en-US" sz="2800" b="1" dirty="0"/>
              <a:t>DISCOVERY SESSION AT END</a:t>
            </a:r>
            <a:endParaRPr lang="en-US" b="1" dirty="0"/>
          </a:p>
        </p:txBody>
      </p:sp>
    </p:spTree>
    <p:extLst>
      <p:ext uri="{BB962C8B-B14F-4D97-AF65-F5344CB8AC3E}">
        <p14:creationId xmlns:p14="http://schemas.microsoft.com/office/powerpoint/2010/main" val="250165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543800" cy="838200"/>
          </a:xfrm>
        </p:spPr>
        <p:txBody>
          <a:bodyPr>
            <a:noAutofit/>
          </a:bodyPr>
          <a:lstStyle/>
          <a:p>
            <a:r>
              <a:rPr lang="en-US" sz="3200" b="1" dirty="0">
                <a:latin typeface="Impact" pitchFamily="34" charset="0"/>
              </a:rPr>
              <a:t>The Importance Of Effective leadership</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3" name="Text Box 5"/>
          <p:cNvSpPr txBox="1">
            <a:spLocks noChangeArrowheads="1"/>
          </p:cNvSpPr>
          <p:nvPr/>
        </p:nvSpPr>
        <p:spPr bwMode="auto">
          <a:xfrm>
            <a:off x="0" y="57150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a:t>
            </a:r>
            <a:r>
              <a:rPr kumimoji="0" lang="en-US" sz="1400" i="0" u="none" strike="noStrike" cap="none" normalizeH="0" baseline="0" dirty="0">
                <a:ln>
                  <a:noFill/>
                </a:ln>
                <a:solidFill>
                  <a:srgbClr val="C00000"/>
                </a:solidFill>
                <a:effectLst/>
                <a:latin typeface="+mj-lt"/>
                <a:cs typeface="Arial" pitchFamily="34" charset="0"/>
              </a:rPr>
              <a:t>1</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102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241" name="Group 1"/>
          <p:cNvGrpSpPr>
            <a:grpSpLocks noChangeAspect="1"/>
          </p:cNvGrpSpPr>
          <p:nvPr/>
        </p:nvGrpSpPr>
        <p:grpSpPr bwMode="auto">
          <a:xfrm>
            <a:off x="533400" y="1295400"/>
            <a:ext cx="8382000" cy="4495800"/>
            <a:chOff x="240" y="6857"/>
            <a:chExt cx="12720" cy="8724"/>
          </a:xfrm>
        </p:grpSpPr>
        <p:sp>
          <p:nvSpPr>
            <p:cNvPr id="10270" name="AutoShape 30"/>
            <p:cNvSpPr>
              <a:spLocks noChangeAspect="1" noChangeArrowheads="1" noTextEdit="1"/>
            </p:cNvSpPr>
            <p:nvPr/>
          </p:nvSpPr>
          <p:spPr bwMode="auto">
            <a:xfrm>
              <a:off x="240" y="6857"/>
              <a:ext cx="12720" cy="8724"/>
            </a:xfrm>
            <a:prstGeom prst="rect">
              <a:avLst/>
            </a:prstGeom>
            <a:noFill/>
            <a:ln w="28575">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anchor="t" anchorCtr="0" compatLnSpc="1">
              <a:prstTxWarp prst="textNoShape">
                <a:avLst/>
              </a:prstTxWarp>
            </a:bodyPr>
            <a:lstStyle/>
            <a:p>
              <a:endParaRPr lang="en-US"/>
            </a:p>
          </p:txBody>
        </p:sp>
        <p:sp>
          <p:nvSpPr>
            <p:cNvPr id="10269" name="AutoShape 29"/>
            <p:cNvSpPr>
              <a:spLocks noChangeArrowheads="1"/>
            </p:cNvSpPr>
            <p:nvPr/>
          </p:nvSpPr>
          <p:spPr bwMode="auto">
            <a:xfrm>
              <a:off x="2714" y="11126"/>
              <a:ext cx="1461" cy="1192"/>
            </a:xfrm>
            <a:prstGeom prst="rightArrow">
              <a:avLst>
                <a:gd name="adj1" fmla="val 50000"/>
                <a:gd name="adj2" fmla="val 45719"/>
              </a:avLst>
            </a:prstGeom>
            <a:solidFill>
              <a:srgbClr val="333333"/>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8" name="AutoShape 28"/>
            <p:cNvSpPr>
              <a:spLocks noChangeArrowheads="1"/>
            </p:cNvSpPr>
            <p:nvPr/>
          </p:nvSpPr>
          <p:spPr bwMode="auto">
            <a:xfrm rot="5242339">
              <a:off x="8528" y="12614"/>
              <a:ext cx="2070" cy="1487"/>
            </a:xfrm>
            <a:prstGeom prst="rightArrow">
              <a:avLst>
                <a:gd name="adj1" fmla="val 50000"/>
                <a:gd name="adj2" fmla="val 25000"/>
              </a:avLst>
            </a:prstGeom>
            <a:solidFill>
              <a:srgbClr val="92D05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7" name="AutoShape 27"/>
            <p:cNvSpPr>
              <a:spLocks noChangeArrowheads="1"/>
            </p:cNvSpPr>
            <p:nvPr/>
          </p:nvSpPr>
          <p:spPr bwMode="auto">
            <a:xfrm rot="16200000">
              <a:off x="8548" y="9228"/>
              <a:ext cx="2008" cy="1487"/>
            </a:xfrm>
            <a:prstGeom prst="rightArrow">
              <a:avLst>
                <a:gd name="adj1" fmla="val 50000"/>
                <a:gd name="adj2" fmla="val 25000"/>
              </a:avLst>
            </a:prstGeom>
            <a:solidFill>
              <a:srgbClr val="FF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6" name="AutoShape 26"/>
            <p:cNvSpPr>
              <a:spLocks noChangeArrowheads="1"/>
            </p:cNvSpPr>
            <p:nvPr/>
          </p:nvSpPr>
          <p:spPr bwMode="auto">
            <a:xfrm rot="18672250">
              <a:off x="7520" y="9460"/>
              <a:ext cx="1590" cy="1705"/>
            </a:xfrm>
            <a:prstGeom prst="upArrow">
              <a:avLst>
                <a:gd name="adj1" fmla="val 50000"/>
                <a:gd name="adj2" fmla="val 25000"/>
              </a:avLst>
            </a:prstGeom>
            <a:solidFill>
              <a:srgbClr val="C0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5" name="AutoShape 25"/>
            <p:cNvSpPr>
              <a:spLocks noChangeArrowheads="1"/>
            </p:cNvSpPr>
            <p:nvPr/>
          </p:nvSpPr>
          <p:spPr bwMode="auto">
            <a:xfrm rot="18443307">
              <a:off x="9759" y="9599"/>
              <a:ext cx="2109" cy="1486"/>
            </a:xfrm>
            <a:prstGeom prst="rightArrow">
              <a:avLst>
                <a:gd name="adj1" fmla="val 50000"/>
                <a:gd name="adj2" fmla="val 25000"/>
              </a:avLst>
            </a:prstGeom>
            <a:solidFill>
              <a:schemeClr val="tx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n>
                  <a:solidFill>
                    <a:schemeClr val="tx2">
                      <a:lumMod val="75000"/>
                    </a:schemeClr>
                  </a:solidFill>
                </a:ln>
              </a:endParaRPr>
            </a:p>
          </p:txBody>
        </p:sp>
        <p:sp>
          <p:nvSpPr>
            <p:cNvPr id="10264" name="AutoShape 24"/>
            <p:cNvSpPr>
              <a:spLocks noChangeArrowheads="1"/>
            </p:cNvSpPr>
            <p:nvPr/>
          </p:nvSpPr>
          <p:spPr bwMode="auto">
            <a:xfrm>
              <a:off x="10254" y="11126"/>
              <a:ext cx="1665" cy="1498"/>
            </a:xfrm>
            <a:prstGeom prst="rightArrow">
              <a:avLst>
                <a:gd name="adj1" fmla="val 50000"/>
                <a:gd name="adj2" fmla="val 30642"/>
              </a:avLst>
            </a:pr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3" name="AutoShape 23"/>
            <p:cNvSpPr>
              <a:spLocks noChangeArrowheads="1"/>
            </p:cNvSpPr>
            <p:nvPr/>
          </p:nvSpPr>
          <p:spPr bwMode="auto">
            <a:xfrm rot="2133069">
              <a:off x="9762" y="12109"/>
              <a:ext cx="2216" cy="1666"/>
            </a:xfrm>
            <a:prstGeom prst="rightArrow">
              <a:avLst>
                <a:gd name="adj1" fmla="val 50000"/>
                <a:gd name="adj2" fmla="val 38063"/>
              </a:avLst>
            </a:prstGeom>
            <a:solidFill>
              <a:srgbClr val="7030A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2" name="AutoShape 22"/>
            <p:cNvSpPr>
              <a:spLocks noChangeArrowheads="1"/>
            </p:cNvSpPr>
            <p:nvPr/>
          </p:nvSpPr>
          <p:spPr bwMode="auto">
            <a:xfrm rot="2587432">
              <a:off x="7393" y="11689"/>
              <a:ext cx="1379" cy="2342"/>
            </a:xfrm>
            <a:prstGeom prst="downArrow">
              <a:avLst>
                <a:gd name="adj1" fmla="val 53843"/>
                <a:gd name="adj2" fmla="val 29379"/>
              </a:avLst>
            </a:pr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1" name="Rectangle 21"/>
            <p:cNvSpPr>
              <a:spLocks noChangeArrowheads="1"/>
            </p:cNvSpPr>
            <p:nvPr/>
          </p:nvSpPr>
          <p:spPr bwMode="auto">
            <a:xfrm>
              <a:off x="8383" y="10389"/>
              <a:ext cx="2478" cy="2562"/>
            </a:xfrm>
            <a:prstGeom prst="rect">
              <a:avLst/>
            </a:prstGeom>
            <a:solidFill>
              <a:srgbClr val="00FFFF"/>
            </a:solidFill>
            <a:ln w="28575">
              <a:solidFill>
                <a:srgbClr val="000000"/>
              </a:solidFill>
              <a:miter lim="800000"/>
              <a:headEnd/>
              <a:tailEnd/>
            </a:ln>
            <a:effectLst>
              <a:glow rad="101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 pos="1096963" algn="l"/>
                </a:tabLst>
              </a:pPr>
              <a:r>
                <a:rPr kumimoji="0" lang="en-US" sz="1800" b="1" i="0" u="none" strike="noStrike" cap="none" normalizeH="0" baseline="0" dirty="0">
                  <a:ln>
                    <a:noFill/>
                  </a:ln>
                  <a:solidFill>
                    <a:schemeClr val="tx1"/>
                  </a:solidFill>
                  <a:effectLst/>
                  <a:latin typeface="+mj-lt"/>
                  <a:ea typeface="Times New Roman" pitchFamily="18" charset="0"/>
                  <a:cs typeface="Arial" pitchFamily="34" charset="0"/>
                </a:rPr>
                <a:t>For</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 pos="1096963" algn="l"/>
                </a:tabLst>
              </a:pPr>
              <a:r>
                <a:rPr kumimoji="0" lang="en-US" sz="1800" b="1" i="0" u="none" strike="noStrike" cap="none" normalizeH="0" baseline="0" dirty="0">
                  <a:ln>
                    <a:noFill/>
                  </a:ln>
                  <a:solidFill>
                    <a:schemeClr val="tx1"/>
                  </a:solidFill>
                  <a:effectLst/>
                  <a:latin typeface="+mj-lt"/>
                  <a:ea typeface="Times New Roman" pitchFamily="18" charset="0"/>
                  <a:cs typeface="Arial" pitchFamily="34" charset="0"/>
                </a:rPr>
                <a:t>Works of</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 pos="1096963" algn="l"/>
                </a:tabLst>
              </a:pPr>
              <a:r>
                <a:rPr kumimoji="0" lang="en-US" sz="1800" b="1" i="0" u="none" strike="noStrike" cap="none" normalizeH="0" baseline="0" dirty="0">
                  <a:ln>
                    <a:noFill/>
                  </a:ln>
                  <a:solidFill>
                    <a:schemeClr val="tx1"/>
                  </a:solidFill>
                  <a:effectLst/>
                  <a:latin typeface="+mj-lt"/>
                  <a:ea typeface="Times New Roman" pitchFamily="18" charset="0"/>
                  <a:cs typeface="Arial" pitchFamily="34" charset="0"/>
                </a:rPr>
                <a:t>Service</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 pos="1096963" algn="l"/>
                </a:tabLst>
              </a:pPr>
              <a:r>
                <a:rPr kumimoji="0" lang="en-US" sz="1800" b="1" i="0" u="none" strike="noStrike" cap="none" normalizeH="0" baseline="0" dirty="0">
                  <a:ln>
                    <a:noFill/>
                  </a:ln>
                  <a:solidFill>
                    <a:schemeClr val="tx1"/>
                  </a:solidFill>
                  <a:effectLst/>
                  <a:latin typeface="+mj-lt"/>
                  <a:ea typeface="Times New Roman" pitchFamily="18" charset="0"/>
                  <a:cs typeface="Arial" pitchFamily="34" charset="0"/>
                </a:rPr>
                <a:t>(Rom 12:6-8)</a:t>
              </a:r>
              <a:endParaRPr kumimoji="0" lang="en-US" sz="1800" b="0" i="0" u="none" strike="noStrike" cap="none" normalizeH="0" baseline="0" dirty="0">
                <a:ln>
                  <a:noFill/>
                </a:ln>
                <a:solidFill>
                  <a:schemeClr val="tx1"/>
                </a:solidFill>
                <a:effectLst/>
                <a:latin typeface="+mj-lt"/>
                <a:cs typeface="Arial" pitchFamily="34" charset="0"/>
              </a:endParaRPr>
            </a:p>
          </p:txBody>
        </p:sp>
        <p:grpSp>
          <p:nvGrpSpPr>
            <p:cNvPr id="10258" name="Group 18"/>
            <p:cNvGrpSpPr>
              <a:grpSpLocks/>
            </p:cNvGrpSpPr>
            <p:nvPr/>
          </p:nvGrpSpPr>
          <p:grpSpPr bwMode="auto">
            <a:xfrm>
              <a:off x="240" y="7612"/>
              <a:ext cx="3280" cy="3048"/>
              <a:chOff x="240" y="7612"/>
              <a:chExt cx="3280" cy="3048"/>
            </a:xfrm>
          </p:grpSpPr>
          <p:sp>
            <p:nvSpPr>
              <p:cNvPr id="10260" name="AutoShape 20"/>
              <p:cNvSpPr>
                <a:spLocks noChangeArrowheads="1"/>
              </p:cNvSpPr>
              <p:nvPr/>
            </p:nvSpPr>
            <p:spPr bwMode="auto">
              <a:xfrm>
                <a:off x="240" y="7612"/>
                <a:ext cx="3280" cy="3048"/>
              </a:xfrm>
              <a:prstGeom prst="downArrow">
                <a:avLst>
                  <a:gd name="adj1" fmla="val 50000"/>
                  <a:gd name="adj2" fmla="val 25000"/>
                </a:avLst>
              </a:prstGeom>
              <a:solidFill>
                <a:srgbClr val="FF9900"/>
              </a:solidFill>
              <a:ln w="28575">
                <a:solidFill>
                  <a:srgbClr val="000000"/>
                </a:solidFill>
                <a:miter lim="800000"/>
                <a:headEnd/>
                <a:tailEnd/>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259" name="Text Box 19"/>
              <p:cNvSpPr txBox="1">
                <a:spLocks noChangeArrowheads="1"/>
              </p:cNvSpPr>
              <p:nvPr/>
            </p:nvSpPr>
            <p:spPr bwMode="auto">
              <a:xfrm>
                <a:off x="1165" y="7662"/>
                <a:ext cx="1503" cy="2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 pos="1096963" algn="l"/>
                  </a:tabLst>
                </a:pPr>
                <a:r>
                  <a:rPr kumimoji="0" lang="en-US" sz="1600" b="1" i="0" u="none" strike="noStrike" cap="none" normalizeH="0" baseline="0" dirty="0">
                    <a:ln>
                      <a:noFill/>
                    </a:ln>
                    <a:solidFill>
                      <a:schemeClr val="tx1"/>
                    </a:solidFill>
                    <a:effectLst/>
                    <a:ea typeface="Times New Roman" pitchFamily="18" charset="0"/>
                    <a:cs typeface="Arial" pitchFamily="34" charset="0"/>
                  </a:rPr>
                  <a:t>Roles </a:t>
                </a:r>
                <a:br>
                  <a:rPr kumimoji="0" lang="en-US" sz="1600" b="1" i="0" u="none" strike="noStrike" cap="none" normalizeH="0" baseline="0" dirty="0">
                    <a:ln>
                      <a:noFill/>
                    </a:ln>
                    <a:solidFill>
                      <a:schemeClr val="tx1"/>
                    </a:solidFill>
                    <a:effectLst/>
                    <a:ea typeface="Times New Roman" pitchFamily="18" charset="0"/>
                    <a:cs typeface="Arial" pitchFamily="34" charset="0"/>
                  </a:rPr>
                </a:br>
                <a:r>
                  <a:rPr kumimoji="0" lang="en-US" sz="1600" b="1" i="0" u="none" strike="noStrike" cap="none" normalizeH="0" baseline="0" dirty="0">
                    <a:ln>
                      <a:noFill/>
                    </a:ln>
                    <a:solidFill>
                      <a:schemeClr val="tx1"/>
                    </a:solidFill>
                    <a:effectLst/>
                    <a:ea typeface="Times New Roman" pitchFamily="18" charset="0"/>
                    <a:cs typeface="Arial" pitchFamily="34" charset="0"/>
                  </a:rPr>
                  <a:t>of </a:t>
                </a:r>
                <a:br>
                  <a:rPr kumimoji="0" lang="en-US" sz="1600" b="1" i="0" u="none" strike="noStrike" cap="none" normalizeH="0" baseline="0" dirty="0">
                    <a:ln>
                      <a:noFill/>
                    </a:ln>
                    <a:solidFill>
                      <a:schemeClr val="tx1"/>
                    </a:solidFill>
                    <a:effectLst/>
                    <a:ea typeface="Times New Roman" pitchFamily="18" charset="0"/>
                    <a:cs typeface="Arial" pitchFamily="34" charset="0"/>
                  </a:rPr>
                </a:br>
                <a:r>
                  <a:rPr kumimoji="0" lang="en-US" sz="1600" b="1" i="0" u="none" strike="noStrike" cap="none" normalizeH="0" baseline="0" dirty="0">
                    <a:ln>
                      <a:noFill/>
                    </a:ln>
                    <a:solidFill>
                      <a:schemeClr val="tx1"/>
                    </a:solidFill>
                    <a:effectLst/>
                    <a:ea typeface="Times New Roman" pitchFamily="18" charset="0"/>
                    <a:cs typeface="Arial" pitchFamily="34" charset="0"/>
                  </a:rPr>
                  <a:t>Service</a:t>
                </a:r>
                <a:br>
                  <a:rPr kumimoji="0" lang="en-US" sz="1600" b="1" i="0" u="none" strike="noStrike" cap="none" normalizeH="0" baseline="0" dirty="0">
                    <a:ln>
                      <a:noFill/>
                    </a:ln>
                    <a:solidFill>
                      <a:schemeClr val="tx1"/>
                    </a:solidFill>
                    <a:effectLst/>
                    <a:ea typeface="Times New Roman" pitchFamily="18" charset="0"/>
                    <a:cs typeface="Arial" pitchFamily="34" charset="0"/>
                  </a:rPr>
                </a:br>
                <a:br>
                  <a:rPr kumimoji="0" lang="en-US" sz="1600" b="1" i="0" u="none" strike="noStrike" cap="none" normalizeH="0" baseline="0" dirty="0">
                    <a:ln>
                      <a:noFill/>
                    </a:ln>
                    <a:solidFill>
                      <a:schemeClr val="tx1"/>
                    </a:solidFill>
                    <a:effectLst/>
                    <a:ea typeface="Times New Roman" pitchFamily="18" charset="0"/>
                    <a:cs typeface="Arial" pitchFamily="34" charset="0"/>
                  </a:rPr>
                </a:br>
                <a:r>
                  <a:rPr kumimoji="0" lang="en-US" sz="1100" b="1" i="0" u="none" strike="noStrike" cap="none" normalizeH="0" baseline="0" dirty="0">
                    <a:ln>
                      <a:noFill/>
                    </a:ln>
                    <a:solidFill>
                      <a:srgbClr val="000000"/>
                    </a:solidFill>
                    <a:effectLst/>
                    <a:ea typeface="Times New Roman" pitchFamily="18" charset="0"/>
                    <a:cs typeface="Arial" pitchFamily="34" charset="0"/>
                  </a:rPr>
                  <a:t>(Eph 4:11-16)</a:t>
                </a:r>
                <a:endParaRPr kumimoji="0" lang="en-US" sz="1600" b="0" i="0" u="none" strike="noStrike" cap="none" normalizeH="0" baseline="0" dirty="0">
                  <a:ln>
                    <a:noFill/>
                  </a:ln>
                  <a:solidFill>
                    <a:schemeClr val="tx1"/>
                  </a:solidFill>
                  <a:effectLst/>
                  <a:cs typeface="Arial" pitchFamily="34" charset="0"/>
                </a:endParaRPr>
              </a:p>
            </p:txBody>
          </p:sp>
        </p:grpSp>
        <p:sp>
          <p:nvSpPr>
            <p:cNvPr id="10257" name="Text Box 17"/>
            <p:cNvSpPr txBox="1">
              <a:spLocks noChangeArrowheads="1"/>
            </p:cNvSpPr>
            <p:nvPr/>
          </p:nvSpPr>
          <p:spPr bwMode="auto">
            <a:xfrm>
              <a:off x="3247" y="7111"/>
              <a:ext cx="8004" cy="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70C0"/>
                  </a:solidFill>
                  <a:effectLst>
                    <a:outerShdw blurRad="38100" dist="38100" dir="2700000" algn="tl">
                      <a:srgbClr val="000000">
                        <a:alpha val="43137"/>
                      </a:srgbClr>
                    </a:outerShdw>
                  </a:effectLst>
                  <a:latin typeface="+mj-lt"/>
                  <a:ea typeface="Times New Roman" pitchFamily="18" charset="0"/>
                  <a:cs typeface="Arial" pitchFamily="34" charset="0"/>
                </a:rPr>
                <a:t>Mobilization of the Church</a:t>
              </a:r>
              <a:endParaRPr kumimoji="0" lang="en-US" sz="1800" b="1" i="0" u="none" strike="noStrike" cap="none" normalizeH="0" baseline="0" dirty="0">
                <a:ln>
                  <a:noFill/>
                </a:ln>
                <a:solidFill>
                  <a:srgbClr val="0070C0"/>
                </a:solidFill>
                <a:effectLst>
                  <a:outerShdw blurRad="38100" dist="38100" dir="2700000" algn="tl">
                    <a:srgbClr val="000000">
                      <a:alpha val="43137"/>
                    </a:srgbClr>
                  </a:outerShdw>
                </a:effectLst>
                <a:latin typeface="+mj-lt"/>
                <a:cs typeface="Arial" pitchFamily="34" charset="0"/>
              </a:endParaRPr>
            </a:p>
          </p:txBody>
        </p:sp>
        <p:grpSp>
          <p:nvGrpSpPr>
            <p:cNvPr id="10254" name="Group 14"/>
            <p:cNvGrpSpPr>
              <a:grpSpLocks/>
            </p:cNvGrpSpPr>
            <p:nvPr/>
          </p:nvGrpSpPr>
          <p:grpSpPr bwMode="auto">
            <a:xfrm>
              <a:off x="818" y="10680"/>
              <a:ext cx="2313" cy="2512"/>
              <a:chOff x="818" y="10680"/>
              <a:chExt cx="2313" cy="2512"/>
            </a:xfrm>
          </p:grpSpPr>
          <p:sp>
            <p:nvSpPr>
              <p:cNvPr id="10256" name="Rectangle 16"/>
              <p:cNvSpPr>
                <a:spLocks noChangeArrowheads="1"/>
              </p:cNvSpPr>
              <p:nvPr/>
            </p:nvSpPr>
            <p:spPr bwMode="auto">
              <a:xfrm>
                <a:off x="818" y="10697"/>
                <a:ext cx="2313" cy="2495"/>
              </a:xfrm>
              <a:prstGeom prst="rect">
                <a:avLst/>
              </a:prstGeom>
              <a:solidFill>
                <a:srgbClr val="FFFF00">
                  <a:alpha val="88000"/>
                </a:srgb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5" name="Text Box 15"/>
              <p:cNvSpPr txBox="1">
                <a:spLocks noChangeArrowheads="1"/>
              </p:cNvSpPr>
              <p:nvPr/>
            </p:nvSpPr>
            <p:spPr bwMode="auto">
              <a:xfrm>
                <a:off x="818" y="10680"/>
                <a:ext cx="2313" cy="2509"/>
              </a:xfrm>
              <a:prstGeom prst="rect">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mj-lt"/>
                    <a:ea typeface="Times New Roman" pitchFamily="18" charset="0"/>
                    <a:cs typeface="Arial" pitchFamily="34" charset="0"/>
                  </a:rPr>
                  <a:t>– Apostles</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mj-lt"/>
                    <a:ea typeface="Times New Roman" pitchFamily="18" charset="0"/>
                    <a:cs typeface="Arial" pitchFamily="34" charset="0"/>
                  </a:rPr>
                  <a:t>– Prophets</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mj-lt"/>
                    <a:ea typeface="Times New Roman" pitchFamily="18" charset="0"/>
                    <a:cs typeface="Arial" pitchFamily="34" charset="0"/>
                  </a:rPr>
                  <a:t>– Evangelists</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mj-lt"/>
                    <a:ea typeface="Times New Roman" pitchFamily="18" charset="0"/>
                    <a:cs typeface="Arial" pitchFamily="34" charset="0"/>
                  </a:rPr>
                  <a:t>– Pastors</a:t>
                </a:r>
                <a:endParaRPr kumimoji="0" lang="en-US"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mj-lt"/>
                    <a:ea typeface="Times New Roman" pitchFamily="18" charset="0"/>
                    <a:cs typeface="Arial" pitchFamily="34" charset="0"/>
                  </a:rPr>
                  <a:t>– Teachers</a:t>
                </a:r>
                <a:endParaRPr kumimoji="0" lang="en-US" sz="1800" b="0" i="0" u="none" strike="noStrike" cap="none" normalizeH="0" baseline="0" dirty="0">
                  <a:ln>
                    <a:noFill/>
                  </a:ln>
                  <a:solidFill>
                    <a:schemeClr val="tx1"/>
                  </a:solidFill>
                  <a:effectLst/>
                  <a:latin typeface="+mj-lt"/>
                  <a:cs typeface="Arial" pitchFamily="34" charset="0"/>
                </a:endParaRPr>
              </a:p>
            </p:txBody>
          </p:sp>
        </p:grpSp>
        <p:grpSp>
          <p:nvGrpSpPr>
            <p:cNvPr id="10251" name="Group 11"/>
            <p:cNvGrpSpPr>
              <a:grpSpLocks/>
            </p:cNvGrpSpPr>
            <p:nvPr/>
          </p:nvGrpSpPr>
          <p:grpSpPr bwMode="auto">
            <a:xfrm>
              <a:off x="4250" y="10689"/>
              <a:ext cx="2350" cy="2235"/>
              <a:chOff x="4250" y="10689"/>
              <a:chExt cx="2350" cy="2235"/>
            </a:xfrm>
          </p:grpSpPr>
          <p:sp>
            <p:nvSpPr>
              <p:cNvPr id="10253" name="Rectangle 13"/>
              <p:cNvSpPr>
                <a:spLocks noChangeArrowheads="1"/>
              </p:cNvSpPr>
              <p:nvPr/>
            </p:nvSpPr>
            <p:spPr bwMode="auto">
              <a:xfrm>
                <a:off x="4250" y="10689"/>
                <a:ext cx="2310" cy="2235"/>
              </a:xfrm>
              <a:prstGeom prst="rect">
                <a:avLst/>
              </a:prstGeom>
              <a:solidFill>
                <a:srgbClr val="00FF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2" name="Text Box 12"/>
              <p:cNvSpPr txBox="1">
                <a:spLocks noChangeArrowheads="1"/>
              </p:cNvSpPr>
              <p:nvPr/>
            </p:nvSpPr>
            <p:spPr bwMode="auto">
              <a:xfrm>
                <a:off x="4287" y="10806"/>
                <a:ext cx="2313" cy="1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i="0" u="none" strike="noStrike" cap="none" normalizeH="0" baseline="0" dirty="0">
                    <a:ln>
                      <a:noFill/>
                    </a:ln>
                    <a:solidFill>
                      <a:schemeClr val="tx1"/>
                    </a:solidFill>
                    <a:effectLst/>
                    <a:latin typeface="+mj-lt"/>
                    <a:ea typeface="Times New Roman" pitchFamily="18" charset="0"/>
                    <a:cs typeface="Arial" pitchFamily="34" charset="0"/>
                  </a:rPr>
                  <a:t>To</a:t>
                </a:r>
                <a:endParaRPr kumimoji="0" lang="en-US" sz="110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i="0" u="none" strike="noStrike" cap="none" normalizeH="0" baseline="0" dirty="0">
                    <a:ln>
                      <a:noFill/>
                    </a:ln>
                    <a:solidFill>
                      <a:schemeClr val="tx1"/>
                    </a:solidFill>
                    <a:effectLst/>
                    <a:latin typeface="+mj-lt"/>
                    <a:ea typeface="Times New Roman" pitchFamily="18" charset="0"/>
                    <a:cs typeface="Arial" pitchFamily="34" charset="0"/>
                  </a:rPr>
                  <a:t>Prepare</a:t>
                </a:r>
                <a:endParaRPr kumimoji="0" lang="en-US" sz="110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i="0" u="none" strike="noStrike" cap="none" normalizeH="0" baseline="0" dirty="0">
                    <a:ln>
                      <a:noFill/>
                    </a:ln>
                    <a:solidFill>
                      <a:schemeClr val="tx1"/>
                    </a:solidFill>
                    <a:effectLst/>
                    <a:latin typeface="+mj-lt"/>
                    <a:ea typeface="Times New Roman" pitchFamily="18" charset="0"/>
                    <a:cs typeface="Arial" pitchFamily="34" charset="0"/>
                  </a:rPr>
                  <a:t>God’s</a:t>
                </a:r>
                <a:endParaRPr kumimoji="0" lang="en-US" sz="110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i="0" u="none" strike="noStrike" cap="none" normalizeH="0" baseline="0" dirty="0">
                    <a:ln>
                      <a:noFill/>
                    </a:ln>
                    <a:solidFill>
                      <a:schemeClr val="tx1"/>
                    </a:solidFill>
                    <a:effectLst/>
                    <a:latin typeface="+mj-lt"/>
                    <a:ea typeface="Times New Roman" pitchFamily="18" charset="0"/>
                    <a:cs typeface="Arial" pitchFamily="34" charset="0"/>
                  </a:rPr>
                  <a:t>People</a:t>
                </a:r>
                <a:endParaRPr kumimoji="0" lang="en-US" sz="1800" i="0" u="none" strike="noStrike" cap="none" normalizeH="0" baseline="0" dirty="0">
                  <a:ln>
                    <a:noFill/>
                  </a:ln>
                  <a:solidFill>
                    <a:schemeClr val="tx1"/>
                  </a:solidFill>
                  <a:effectLst/>
                  <a:latin typeface="+mj-lt"/>
                  <a:cs typeface="Arial" pitchFamily="34" charset="0"/>
                </a:endParaRPr>
              </a:p>
            </p:txBody>
          </p:sp>
        </p:grpSp>
        <p:sp>
          <p:nvSpPr>
            <p:cNvPr id="10250" name="Text Box 10"/>
            <p:cNvSpPr txBox="1">
              <a:spLocks noChangeArrowheads="1"/>
            </p:cNvSpPr>
            <p:nvPr/>
          </p:nvSpPr>
          <p:spPr bwMode="auto">
            <a:xfrm rot="2106670">
              <a:off x="6339" y="13562"/>
              <a:ext cx="1810" cy="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Leading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9" name="Text Box 9"/>
            <p:cNvSpPr txBox="1">
              <a:spLocks noChangeArrowheads="1"/>
            </p:cNvSpPr>
            <p:nvPr/>
          </p:nvSpPr>
          <p:spPr bwMode="auto">
            <a:xfrm>
              <a:off x="8219" y="14368"/>
              <a:ext cx="2775" cy="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Giving</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Contribution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8" name="Text Box 8"/>
            <p:cNvSpPr txBox="1">
              <a:spLocks noChangeArrowheads="1"/>
            </p:cNvSpPr>
            <p:nvPr/>
          </p:nvSpPr>
          <p:spPr bwMode="auto">
            <a:xfrm rot="18655280">
              <a:off x="10894" y="13718"/>
              <a:ext cx="2300" cy="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Serving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7" name="Text Box 7"/>
            <p:cNvSpPr txBox="1">
              <a:spLocks noChangeArrowheads="1"/>
            </p:cNvSpPr>
            <p:nvPr/>
          </p:nvSpPr>
          <p:spPr bwMode="auto">
            <a:xfrm rot="18193445">
              <a:off x="6075" y="9438"/>
              <a:ext cx="2239"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Prophecy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6" name="Text Box 6"/>
            <p:cNvSpPr txBox="1">
              <a:spLocks noChangeArrowheads="1"/>
            </p:cNvSpPr>
            <p:nvPr/>
          </p:nvSpPr>
          <p:spPr bwMode="auto">
            <a:xfrm rot="2659669">
              <a:off x="11051" y="9008"/>
              <a:ext cx="1620" cy="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Teaching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5" name="Text Box 5"/>
            <p:cNvSpPr txBox="1">
              <a:spLocks noChangeArrowheads="1"/>
            </p:cNvSpPr>
            <p:nvPr/>
          </p:nvSpPr>
          <p:spPr bwMode="auto">
            <a:xfrm>
              <a:off x="8335" y="8264"/>
              <a:ext cx="2280" cy="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Encouraging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4" name="Text Box 4"/>
            <p:cNvSpPr txBox="1">
              <a:spLocks noChangeArrowheads="1"/>
            </p:cNvSpPr>
            <p:nvPr/>
          </p:nvSpPr>
          <p:spPr bwMode="auto">
            <a:xfrm rot="4224726">
              <a:off x="11402" y="11329"/>
              <a:ext cx="1556" cy="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Mercy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43" name="Text Box 3"/>
            <p:cNvSpPr txBox="1">
              <a:spLocks noChangeArrowheads="1"/>
            </p:cNvSpPr>
            <p:nvPr/>
          </p:nvSpPr>
          <p:spPr bwMode="auto">
            <a:xfrm>
              <a:off x="703" y="13954"/>
              <a:ext cx="6187" cy="1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74638" algn="l"/>
                  <a:tab pos="549275" algn="l"/>
                  <a:tab pos="822325" algn="l"/>
                </a:tabLst>
              </a:pPr>
              <a:r>
                <a:rPr kumimoji="0" lang="en-US" sz="2000" i="0" u="none" strike="noStrike" cap="none" normalizeH="0" baseline="0" dirty="0">
                  <a:ln>
                    <a:noFill/>
                  </a:ln>
                  <a:solidFill>
                    <a:schemeClr val="tx1"/>
                  </a:solidFill>
                  <a:effectLst/>
                  <a:latin typeface="+mj-lt"/>
                  <a:ea typeface="Times New Roman" pitchFamily="18" charset="0"/>
                  <a:cs typeface="Arial" pitchFamily="34" charset="0"/>
                </a:rPr>
                <a:t>Note: Additional “works of service” are given in 1 Corinthians 12.</a:t>
              </a:r>
              <a:endParaRPr kumimoji="0" lang="en-US" sz="2400" i="0" u="none" strike="noStrike" cap="none" normalizeH="0" baseline="0" dirty="0">
                <a:ln>
                  <a:noFill/>
                </a:ln>
                <a:solidFill>
                  <a:schemeClr val="tx1"/>
                </a:solidFill>
                <a:effectLst/>
                <a:latin typeface="+mj-lt"/>
                <a:cs typeface="Arial" pitchFamily="34" charset="0"/>
              </a:endParaRPr>
            </a:p>
          </p:txBody>
        </p:sp>
        <p:sp>
          <p:nvSpPr>
            <p:cNvPr id="10242" name="AutoShape 2"/>
            <p:cNvSpPr>
              <a:spLocks noChangeArrowheads="1"/>
            </p:cNvSpPr>
            <p:nvPr/>
          </p:nvSpPr>
          <p:spPr bwMode="auto">
            <a:xfrm>
              <a:off x="6607" y="11126"/>
              <a:ext cx="1381" cy="1192"/>
            </a:xfrm>
            <a:prstGeom prst="rightArrow">
              <a:avLst>
                <a:gd name="adj1" fmla="val 52519"/>
                <a:gd name="adj2" fmla="val 63442"/>
              </a:avLst>
            </a:prstGeom>
            <a:solidFill>
              <a:srgbClr val="333333"/>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457200"/>
            <a:ext cx="7543800" cy="838200"/>
          </a:xfrm>
        </p:spPr>
        <p:txBody>
          <a:bodyPr>
            <a:noAutofit/>
          </a:bodyPr>
          <a:lstStyle/>
          <a:p>
            <a:r>
              <a:rPr lang="en-US" sz="3200" b="1" dirty="0">
                <a:latin typeface="Impact" pitchFamily="34" charset="0"/>
              </a:rPr>
              <a:t>The Importance Of Effective leadership</a:t>
            </a:r>
          </a:p>
        </p:txBody>
      </p:sp>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2" name="TextBox 11"/>
          <p:cNvSpPr txBox="1"/>
          <p:nvPr/>
        </p:nvSpPr>
        <p:spPr>
          <a:xfrm>
            <a:off x="762000" y="1284982"/>
            <a:ext cx="7620000" cy="1077218"/>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latin typeface="Century Gothic" pitchFamily="34" charset="0"/>
              </a:rPr>
              <a:t>Effective Preparation produces the Following RESULTS:</a:t>
            </a:r>
          </a:p>
        </p:txBody>
      </p:sp>
      <p:graphicFrame>
        <p:nvGraphicFramePr>
          <p:cNvPr id="7" name="Table 6"/>
          <p:cNvGraphicFramePr>
            <a:graphicFrameLocks noGrp="1"/>
          </p:cNvGraphicFramePr>
          <p:nvPr/>
        </p:nvGraphicFramePr>
        <p:xfrm>
          <a:off x="800100" y="2438400"/>
          <a:ext cx="7543800" cy="2788920"/>
        </p:xfrm>
        <a:graphic>
          <a:graphicData uri="http://schemas.openxmlformats.org/drawingml/2006/table">
            <a:tbl>
              <a:tblPr firstRow="1" bandRow="1">
                <a:tableStyleId>{93296810-A885-4BE3-A3E7-6D5BEEA58F35}</a:tableStyleId>
              </a:tblPr>
              <a:tblGrid>
                <a:gridCol w="75438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dirty="0">
                          <a:solidFill>
                            <a:schemeClr val="tx1"/>
                          </a:solidFill>
                          <a:effectLst/>
                        </a:rPr>
                        <a:t> God’s people</a:t>
                      </a:r>
                      <a:r>
                        <a:rPr lang="en-US" sz="2000" baseline="0" dirty="0">
                          <a:solidFill>
                            <a:schemeClr val="tx1"/>
                          </a:solidFill>
                          <a:effectLst/>
                        </a:rPr>
                        <a:t> are prepared (equipped) to do works of service for one another and others.</a:t>
                      </a:r>
                      <a:endParaRPr lang="en-US" sz="2000" dirty="0">
                        <a:solidFill>
                          <a:schemeClr val="tx1"/>
                        </a:solidFill>
                        <a:effectLst/>
                      </a:endParaRPr>
                    </a:p>
                    <a:p>
                      <a:endParaRPr lang="en-US" dirty="0"/>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b="1" dirty="0">
                          <a:solidFill>
                            <a:schemeClr val="tx1"/>
                          </a:solidFill>
                        </a:rPr>
                        <a:t> The Church (body of Christ) is built up.</a:t>
                      </a: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b="1" dirty="0"/>
                        <a:t> Believers reach unity in their faith</a:t>
                      </a:r>
                      <a:r>
                        <a:rPr lang="en-US" sz="2000" b="1" baseline="0" dirty="0"/>
                        <a:t> and knowledge of God and His son, Jesus Christ.</a:t>
                      </a:r>
                      <a:endParaRPr lang="en-US" sz="2000" b="1"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b="1" dirty="0"/>
                        <a:t> Believers mature in their faith and Christian</a:t>
                      </a:r>
                      <a:r>
                        <a:rPr lang="en-US" sz="2000" b="1" baseline="0" dirty="0"/>
                        <a:t> walk.</a:t>
                      </a:r>
                      <a:endParaRPr lang="en-US" sz="2000" b="1" dirty="0"/>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15" name="TextBox 14"/>
          <p:cNvSpPr txBox="1"/>
          <p:nvPr/>
        </p:nvSpPr>
        <p:spPr>
          <a:xfrm>
            <a:off x="533400" y="3090208"/>
            <a:ext cx="8229600" cy="1938992"/>
          </a:xfrm>
          <a:prstGeom prst="rect">
            <a:avLst/>
          </a:prstGeom>
          <a:effectLst>
            <a:glow rad="228600">
              <a:schemeClr val="accent6">
                <a:satMod val="175000"/>
                <a:alpha val="40000"/>
              </a:schemeClr>
            </a:glow>
            <a:innerShdw blurRad="63500" dist="50800">
              <a:prstClr val="black">
                <a:alpha val="50000"/>
              </a:prstClr>
            </a:innerShdw>
          </a:effectLst>
          <a:scene3d>
            <a:camera prst="orthographicFront"/>
            <a:lightRig rig="threePt" dir="t"/>
          </a:scene3d>
          <a:sp3d>
            <a:bevelT w="114300" prst="artDeco"/>
          </a:sp3d>
        </p:spPr>
        <p:style>
          <a:lnRef idx="0">
            <a:scrgbClr r="0" g="0" b="0"/>
          </a:lnRef>
          <a:fillRef idx="1002">
            <a:schemeClr val="dk1"/>
          </a:fillRef>
          <a:effectRef idx="0">
            <a:scrgbClr r="0" g="0" b="0"/>
          </a:effectRef>
          <a:fontRef idx="major"/>
        </p:style>
        <p:txBody>
          <a:bodyPr wrap="square" rtlCol="0">
            <a:spAutoFit/>
          </a:bodyPr>
          <a:lstStyle/>
          <a:p>
            <a:pPr algn="ctr"/>
            <a:r>
              <a:rPr lang="en-US" sz="4000" b="1" dirty="0">
                <a:solidFill>
                  <a:srgbClr val="FFC000"/>
                </a:solidFill>
                <a:latin typeface="Century Gothic" pitchFamily="34" charset="0"/>
              </a:rPr>
              <a:t>Key To Church Growth :</a:t>
            </a:r>
          </a:p>
          <a:p>
            <a:pPr algn="ctr"/>
            <a:r>
              <a:rPr lang="en-US" sz="4000" b="1" dirty="0">
                <a:solidFill>
                  <a:srgbClr val="0070C0"/>
                </a:solidFill>
                <a:effectLst>
                  <a:outerShdw blurRad="38100" dist="38100" dir="2700000" algn="tl">
                    <a:srgbClr val="000000">
                      <a:alpha val="43137"/>
                    </a:srgbClr>
                  </a:outerShdw>
                </a:effectLst>
                <a:latin typeface="Century Gothic" pitchFamily="34" charset="0"/>
              </a:rPr>
              <a:t>Equipping Believers For Ministry And Works Of Service.</a:t>
            </a:r>
          </a:p>
        </p:txBody>
      </p:sp>
      <p:pic>
        <p:nvPicPr>
          <p:cNvPr id="17" name="Picture 16" descr="KEY-001.gif"/>
          <p:cNvPicPr>
            <a:picLocks noChangeAspect="1"/>
          </p:cNvPicPr>
          <p:nvPr/>
        </p:nvPicPr>
        <p:blipFill>
          <a:blip r:embed="rId4" cstate="print"/>
          <a:stretch>
            <a:fillRect/>
          </a:stretch>
        </p:blipFill>
        <p:spPr>
          <a:xfrm rot="19127132">
            <a:off x="3017899" y="1247347"/>
            <a:ext cx="2875571" cy="1883995"/>
          </a:xfrm>
          <a:prstGeom prst="rect">
            <a:avLst/>
          </a:prstGeom>
          <a:effectLst>
            <a:glow rad="228600">
              <a:schemeClr val="accent6">
                <a:satMod val="175000"/>
                <a:alpha val="40000"/>
              </a:schemeClr>
            </a:glow>
            <a:innerShdw blurRad="63500" dist="50800" dir="18900000">
              <a:prstClr val="black">
                <a:alpha val="50000"/>
              </a:prstClr>
            </a:innerShdw>
          </a:effectLst>
          <a:scene3d>
            <a:camera prst="orthographicFront"/>
            <a:lightRig rig="sunset" dir="t"/>
          </a:scene3d>
          <a:sp3d prstMaterial="dkEdge">
            <a:bevelT/>
            <a:bevelB/>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6096000"/>
            <a:ext cx="9144000" cy="762000"/>
          </a:xfrm>
          <a:prstGeom prst="rect">
            <a:avLst/>
          </a:prstGeom>
        </p:spPr>
      </p:pic>
      <p:sp>
        <p:nvSpPr>
          <p:cNvPr id="11" name="Title 1"/>
          <p:cNvSpPr txBox="1">
            <a:spLocks/>
          </p:cNvSpPr>
          <p:nvPr/>
        </p:nvSpPr>
        <p:spPr>
          <a:xfrm>
            <a:off x="1143000" y="1524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7" name="TextBox 6"/>
          <p:cNvSpPr txBox="1"/>
          <p:nvPr/>
        </p:nvSpPr>
        <p:spPr>
          <a:xfrm>
            <a:off x="1371600" y="2209800"/>
            <a:ext cx="6781800" cy="2585323"/>
          </a:xfrm>
          <a:prstGeom prst="rect">
            <a:avLst/>
          </a:prstGeom>
          <a:noFill/>
        </p:spPr>
        <p:txBody>
          <a:bodyPr wrap="square" rtlCol="0">
            <a:spAutoFit/>
          </a:bodyPr>
          <a:lstStyle/>
          <a:p>
            <a:pPr algn="ctr"/>
            <a:r>
              <a:rPr lang="en-US" sz="5400" b="1">
                <a:latin typeface="Century Gothic" pitchFamily="34" charset="0"/>
              </a:rPr>
              <a:t>Why do </a:t>
            </a:r>
            <a:r>
              <a:rPr lang="en-US" sz="5400" b="1" dirty="0">
                <a:latin typeface="Century Gothic" pitchFamily="34" charset="0"/>
              </a:rPr>
              <a:t>Local Churches Fail To Grow?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5867400"/>
            <a:ext cx="9144000" cy="990600"/>
          </a:xfrm>
          <a:prstGeom prst="rect">
            <a:avLst/>
          </a:prstGeom>
        </p:spPr>
      </p:pic>
      <p:pic>
        <p:nvPicPr>
          <p:cNvPr id="9219" name="Picture 3" descr="Pastor Dependent Church (2) lw3"/>
          <p:cNvPicPr>
            <a:picLocks noChangeAspect="1" noChangeArrowheads="1"/>
          </p:cNvPicPr>
          <p:nvPr/>
        </p:nvPicPr>
        <p:blipFill>
          <a:blip r:embed="rId4" cstate="print"/>
          <a:srcRect/>
          <a:stretch>
            <a:fillRect/>
          </a:stretch>
        </p:blipFill>
        <p:spPr bwMode="auto">
          <a:xfrm>
            <a:off x="2971800" y="1447800"/>
            <a:ext cx="5867400" cy="3677453"/>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52400" h="50800" prst="softRound"/>
          </a:sp3d>
        </p:spPr>
      </p:pic>
      <p:sp>
        <p:nvSpPr>
          <p:cNvPr id="11" name="Title 1"/>
          <p:cNvSpPr txBox="1">
            <a:spLocks/>
          </p:cNvSpPr>
          <p:nvPr/>
        </p:nvSpPr>
        <p:spPr>
          <a:xfrm>
            <a:off x="1143000" y="4572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sp>
        <p:nvSpPr>
          <p:cNvPr id="13" name="Text Box 5"/>
          <p:cNvSpPr txBox="1">
            <a:spLocks noChangeArrowheads="1"/>
          </p:cNvSpPr>
          <p:nvPr/>
        </p:nvSpPr>
        <p:spPr bwMode="auto">
          <a:xfrm>
            <a:off x="7315200" y="4800600"/>
            <a:ext cx="1524000" cy="304800"/>
          </a:xfrm>
          <a:prstGeom prst="rect">
            <a:avLst/>
          </a:prstGeom>
          <a:solidFill>
            <a:schemeClr val="bg1"/>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400" i="0" u="none" strike="noStrike" cap="none" normalizeH="0" baseline="0" dirty="0">
                <a:ln>
                  <a:noFill/>
                </a:ln>
                <a:solidFill>
                  <a:srgbClr val="C00000"/>
                </a:solidFill>
                <a:effectLst/>
                <a:latin typeface="+mj-lt"/>
                <a:cs typeface="Arial" pitchFamily="34" charset="0"/>
              </a:rPr>
              <a:t>Diagram </a:t>
            </a:r>
            <a:r>
              <a:rPr lang="en-US" sz="1400" dirty="0">
                <a:solidFill>
                  <a:srgbClr val="C00000"/>
                </a:solidFill>
                <a:latin typeface="+mj-lt"/>
                <a:cs typeface="Arial" pitchFamily="34" charset="0"/>
              </a:rPr>
              <a:t>2:2</a:t>
            </a:r>
            <a:endParaRPr kumimoji="0" lang="en-US" sz="1600" i="0" u="none" strike="noStrike" cap="none" normalizeH="0" baseline="0" dirty="0">
              <a:ln>
                <a:noFill/>
              </a:ln>
              <a:solidFill>
                <a:srgbClr val="C00000"/>
              </a:solidFill>
              <a:effectLst/>
              <a:latin typeface="+mj-lt"/>
              <a:cs typeface="Arial" pitchFamily="34" charset="0"/>
            </a:endParaRPr>
          </a:p>
        </p:txBody>
      </p:sp>
      <p:sp>
        <p:nvSpPr>
          <p:cNvPr id="8" name="TextBox 7"/>
          <p:cNvSpPr txBox="1"/>
          <p:nvPr/>
        </p:nvSpPr>
        <p:spPr>
          <a:xfrm>
            <a:off x="2971800" y="5257800"/>
            <a:ext cx="5867400" cy="523220"/>
          </a:xfrm>
          <a:prstGeom prst="rect">
            <a:avLst/>
          </a:prstGeom>
          <a:noFill/>
        </p:spPr>
        <p:txBody>
          <a:bodyPr wrap="square" rtlCol="0">
            <a:spAutoFit/>
          </a:bodyPr>
          <a:lstStyle/>
          <a:p>
            <a:pPr algn="ctr"/>
            <a:r>
              <a:rPr lang="en-US" sz="2800" b="1" dirty="0">
                <a:latin typeface="Batang" pitchFamily="18" charset="-127"/>
                <a:ea typeface="Batang" pitchFamily="18" charset="-127"/>
              </a:rPr>
              <a:t>A Pastor-Dependent Church</a:t>
            </a:r>
          </a:p>
        </p:txBody>
      </p:sp>
      <p:graphicFrame>
        <p:nvGraphicFramePr>
          <p:cNvPr id="9" name="Table 8"/>
          <p:cNvGraphicFramePr>
            <a:graphicFrameLocks noGrp="1"/>
          </p:cNvGraphicFramePr>
          <p:nvPr/>
        </p:nvGraphicFramePr>
        <p:xfrm>
          <a:off x="304800" y="1676400"/>
          <a:ext cx="2438400" cy="406908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tblGrid>
              <a:tr h="685800">
                <a:tc>
                  <a:txBody>
                    <a:bodyPr/>
                    <a:lstStyle/>
                    <a:p>
                      <a:r>
                        <a:rPr lang="en-US" sz="1800" dirty="0"/>
                        <a:t>Who</a:t>
                      </a:r>
                      <a:r>
                        <a:rPr lang="en-US" sz="1800" baseline="0" dirty="0"/>
                        <a:t> is doing  ALL of  the work?</a:t>
                      </a:r>
                      <a:endParaRPr lang="en-US" sz="1800" dirty="0"/>
                    </a:p>
                  </a:txBody>
                  <a:tcPr>
                    <a:solidFill>
                      <a:schemeClr val="tx2"/>
                    </a:solidFill>
                  </a:tcPr>
                </a:tc>
                <a:extLst>
                  <a:ext uri="{0D108BD9-81ED-4DB2-BD59-A6C34878D82A}">
                    <a16:rowId xmlns:a16="http://schemas.microsoft.com/office/drawing/2014/main" val="10000"/>
                  </a:ext>
                </a:extLst>
              </a:tr>
              <a:tr h="609600">
                <a:tc>
                  <a:txBody>
                    <a:bodyPr/>
                    <a:lstStyle/>
                    <a:p>
                      <a:r>
                        <a:rPr lang="en-US" sz="1800" dirty="0">
                          <a:solidFill>
                            <a:srgbClr val="FFC000"/>
                          </a:solidFill>
                        </a:rPr>
                        <a:t>Why are most of the oars not</a:t>
                      </a:r>
                      <a:r>
                        <a:rPr lang="en-US" sz="1800" baseline="0" dirty="0">
                          <a:solidFill>
                            <a:srgbClr val="FFC000"/>
                          </a:solidFill>
                        </a:rPr>
                        <a:t> being used?</a:t>
                      </a:r>
                      <a:endParaRPr lang="en-US" sz="1800" dirty="0">
                        <a:solidFill>
                          <a:srgbClr val="FFC000"/>
                        </a:solidFill>
                      </a:endParaRPr>
                    </a:p>
                  </a:txBody>
                  <a:tcPr>
                    <a:solidFill>
                      <a:schemeClr val="tx1">
                        <a:lumMod val="65000"/>
                        <a:lumOff val="35000"/>
                      </a:schemeClr>
                    </a:solidFill>
                  </a:tcPr>
                </a:tc>
                <a:extLst>
                  <a:ext uri="{0D108BD9-81ED-4DB2-BD59-A6C34878D82A}">
                    <a16:rowId xmlns:a16="http://schemas.microsoft.com/office/drawing/2014/main" val="10001"/>
                  </a:ext>
                </a:extLst>
              </a:tr>
              <a:tr h="609600">
                <a:tc>
                  <a:txBody>
                    <a:bodyPr/>
                    <a:lstStyle/>
                    <a:p>
                      <a:r>
                        <a:rPr lang="en-US" sz="1800" dirty="0">
                          <a:solidFill>
                            <a:srgbClr val="FFFF00"/>
                          </a:solidFill>
                        </a:rPr>
                        <a:t>Are the people</a:t>
                      </a:r>
                      <a:r>
                        <a:rPr lang="en-US" sz="1800" baseline="0" dirty="0">
                          <a:solidFill>
                            <a:srgbClr val="FFFF00"/>
                          </a:solidFill>
                        </a:rPr>
                        <a:t> in the boat working? Or playing?</a:t>
                      </a:r>
                      <a:endParaRPr lang="en-US" sz="1800" dirty="0">
                        <a:solidFill>
                          <a:srgbClr val="FFFF00"/>
                        </a:solidFill>
                      </a:endParaRPr>
                    </a:p>
                  </a:txBody>
                  <a:tcPr>
                    <a:solidFill>
                      <a:schemeClr val="tx2">
                        <a:lumMod val="75000"/>
                      </a:schemeClr>
                    </a:solidFill>
                  </a:tcPr>
                </a:tc>
                <a:extLst>
                  <a:ext uri="{0D108BD9-81ED-4DB2-BD59-A6C34878D82A}">
                    <a16:rowId xmlns:a16="http://schemas.microsoft.com/office/drawing/2014/main" val="10002"/>
                  </a:ext>
                </a:extLst>
              </a:tr>
              <a:tr h="885190">
                <a:tc>
                  <a:txBody>
                    <a:bodyPr/>
                    <a:lstStyle/>
                    <a:p>
                      <a:r>
                        <a:rPr lang="en-US" dirty="0">
                          <a:solidFill>
                            <a:schemeClr val="bg1"/>
                          </a:solidFill>
                        </a:rPr>
                        <a:t>Are the purposes of God</a:t>
                      </a:r>
                      <a:r>
                        <a:rPr lang="en-US" baseline="0" dirty="0">
                          <a:solidFill>
                            <a:schemeClr val="bg1"/>
                          </a:solidFill>
                        </a:rPr>
                        <a:t> being fulfilled in this boat (Church)?</a:t>
                      </a:r>
                      <a:endParaRPr lang="en-US" dirty="0">
                        <a:solidFill>
                          <a:schemeClr val="bg1"/>
                        </a:solidFill>
                      </a:endParaRPr>
                    </a:p>
                  </a:txBody>
                  <a:tcPr>
                    <a:solidFill>
                      <a:srgbClr val="002060"/>
                    </a:solidFill>
                  </a:tcPr>
                </a:tc>
                <a:extLst>
                  <a:ext uri="{0D108BD9-81ED-4DB2-BD59-A6C34878D82A}">
                    <a16:rowId xmlns:a16="http://schemas.microsoft.com/office/drawing/2014/main" val="10003"/>
                  </a:ext>
                </a:extLst>
              </a:tr>
              <a:tr h="885190">
                <a:tc>
                  <a:txBody>
                    <a:bodyPr/>
                    <a:lstStyle/>
                    <a:p>
                      <a:r>
                        <a:rPr lang="en-US" dirty="0">
                          <a:solidFill>
                            <a:schemeClr val="bg1"/>
                          </a:solidFill>
                        </a:rPr>
                        <a:t>Do you</a:t>
                      </a:r>
                      <a:r>
                        <a:rPr lang="en-US" baseline="0" dirty="0">
                          <a:solidFill>
                            <a:schemeClr val="bg1"/>
                          </a:solidFill>
                        </a:rPr>
                        <a:t> think the boat (Church) is making much progress?</a:t>
                      </a:r>
                      <a:endParaRPr lang="en-US" dirty="0">
                        <a:solidFill>
                          <a:schemeClr val="bg1"/>
                        </a:solidFill>
                      </a:endParaRPr>
                    </a:p>
                  </a:txBody>
                  <a:tcPr>
                    <a:solidFill>
                      <a:schemeClr val="accent6"/>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pic>
        <p:nvPicPr>
          <p:cNvPr id="6" name="Picture 5" descr="FootBanner.jpg"/>
          <p:cNvPicPr>
            <a:picLocks noChangeAspect="1"/>
          </p:cNvPicPr>
          <p:nvPr/>
        </p:nvPicPr>
        <p:blipFill>
          <a:blip r:embed="rId3" cstate="print"/>
          <a:stretch>
            <a:fillRect/>
          </a:stretch>
        </p:blipFill>
        <p:spPr>
          <a:xfrm>
            <a:off x="0" y="6096000"/>
            <a:ext cx="9144000" cy="762000"/>
          </a:xfrm>
          <a:prstGeom prst="rect">
            <a:avLst/>
          </a:prstGeom>
        </p:spPr>
      </p:pic>
      <p:sp>
        <p:nvSpPr>
          <p:cNvPr id="11" name="Title 1"/>
          <p:cNvSpPr txBox="1">
            <a:spLocks/>
          </p:cNvSpPr>
          <p:nvPr/>
        </p:nvSpPr>
        <p:spPr>
          <a:xfrm>
            <a:off x="1143000" y="152400"/>
            <a:ext cx="7543800" cy="8382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Impact" pitchFamily="34" charset="0"/>
                <a:ea typeface="+mj-ea"/>
                <a:cs typeface="+mj-cs"/>
              </a:rPr>
              <a:t>The Importance Of Effective leadership</a:t>
            </a:r>
          </a:p>
        </p:txBody>
      </p:sp>
      <p:graphicFrame>
        <p:nvGraphicFramePr>
          <p:cNvPr id="10" name="Table 9"/>
          <p:cNvGraphicFramePr>
            <a:graphicFrameLocks noGrp="1"/>
          </p:cNvGraphicFramePr>
          <p:nvPr>
            <p:extLst>
              <p:ext uri="{D42A27DB-BD31-4B8C-83A1-F6EECF244321}">
                <p14:modId xmlns:p14="http://schemas.microsoft.com/office/powerpoint/2010/main" val="4200234166"/>
              </p:ext>
            </p:extLst>
          </p:nvPr>
        </p:nvGraphicFramePr>
        <p:xfrm>
          <a:off x="1066800" y="1474692"/>
          <a:ext cx="7620000" cy="4435988"/>
        </p:xfrm>
        <a:graphic>
          <a:graphicData uri="http://schemas.openxmlformats.org/drawingml/2006/table">
            <a:tbl>
              <a:tblPr firstRow="1" lastRow="1" bandRow="1">
                <a:tableStyleId>{793D81CF-94F2-401A-BA57-92F5A7B2D0C5}</a:tableStyleId>
              </a:tblPr>
              <a:tblGrid>
                <a:gridCol w="2594042">
                  <a:extLst>
                    <a:ext uri="{9D8B030D-6E8A-4147-A177-3AD203B41FA5}">
                      <a16:colId xmlns:a16="http://schemas.microsoft.com/office/drawing/2014/main" val="20000"/>
                    </a:ext>
                  </a:extLst>
                </a:gridCol>
                <a:gridCol w="5025958">
                  <a:extLst>
                    <a:ext uri="{9D8B030D-6E8A-4147-A177-3AD203B41FA5}">
                      <a16:colId xmlns:a16="http://schemas.microsoft.com/office/drawing/2014/main" val="20001"/>
                    </a:ext>
                  </a:extLst>
                </a:gridCol>
              </a:tblGrid>
              <a:tr h="413275">
                <a:tc gridSpan="2">
                  <a:txBody>
                    <a:bodyPr/>
                    <a:lstStyle/>
                    <a:p>
                      <a:r>
                        <a:rPr lang="en-US" dirty="0"/>
                        <a:t>Table</a:t>
                      </a:r>
                      <a:r>
                        <a:rPr lang="en-US" baseline="0" dirty="0"/>
                        <a:t> 2.1  Danger Signs of  Ineffective Leadership</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3275">
                <a:tc>
                  <a:txBody>
                    <a:bodyPr/>
                    <a:lstStyle/>
                    <a:p>
                      <a:r>
                        <a:rPr lang="en-US" b="1" dirty="0"/>
                        <a:t>Believer’s Attitude</a:t>
                      </a:r>
                      <a:endParaRPr lang="en-US" b="1"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r>
                        <a:rPr lang="en-US" dirty="0"/>
                        <a:t>Cause Of  Problem</a:t>
                      </a:r>
                      <a:endParaRPr lang="en-US" dirty="0">
                        <a:solidFill>
                          <a:schemeClr val="bg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92649">
                <a:tc rowSpan="2">
                  <a:txBody>
                    <a:bodyPr/>
                    <a:lstStyle/>
                    <a:p>
                      <a:pPr algn="ctr"/>
                      <a:r>
                        <a:rPr lang="en-US" sz="1400" b="1" dirty="0"/>
                        <a:t>Believers</a:t>
                      </a:r>
                      <a:r>
                        <a:rPr lang="en-US" sz="1400" b="1" baseline="0" dirty="0"/>
                        <a:t> do not like where they are or how they got there.</a:t>
                      </a:r>
                      <a:endParaRPr lang="en-US" sz="1400" b="1" dirty="0"/>
                    </a:p>
                  </a:txBody>
                  <a:tcPr anchor="ctr">
                    <a:lnR w="12700" cap="flat" cmpd="sng" algn="ctr">
                      <a:solidFill>
                        <a:schemeClr val="tx1"/>
                      </a:solidFill>
                      <a:prstDash val="solid"/>
                      <a:round/>
                      <a:headEnd type="none" w="med" len="med"/>
                      <a:tailEnd type="none" w="med" len="med"/>
                    </a:lnR>
                  </a:tcPr>
                </a:tc>
                <a:tc>
                  <a:txBody>
                    <a:bodyPr/>
                    <a:lstStyle/>
                    <a:p>
                      <a:r>
                        <a:rPr lang="en-US" sz="1400" b="1" dirty="0"/>
                        <a:t>Leaders</a:t>
                      </a:r>
                      <a:r>
                        <a:rPr lang="en-US" sz="1400" dirty="0"/>
                        <a:t> may have failed to communicate the vision effectively.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030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Believers</a:t>
                      </a:r>
                      <a:r>
                        <a:rPr lang="en-US" sz="1400" dirty="0"/>
                        <a:t>  may</a:t>
                      </a:r>
                      <a:r>
                        <a:rPr lang="en-US" sz="1400" baseline="0" dirty="0"/>
                        <a:t> not be sure about their role in the church</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1407">
                <a:tc rowSpan="2">
                  <a:txBody>
                    <a:bodyPr/>
                    <a:lstStyle/>
                    <a:p>
                      <a:pPr algn="ctr"/>
                      <a:r>
                        <a:rPr lang="en-US" sz="1400" b="1" dirty="0"/>
                        <a:t>Believers are apathetic, uncommitted</a:t>
                      </a:r>
                      <a:r>
                        <a:rPr lang="en-US" sz="1400" b="1" baseline="0" dirty="0"/>
                        <a:t> and undecided.</a:t>
                      </a:r>
                      <a:endParaRPr lang="en-US" sz="1400" b="1" dirty="0"/>
                    </a:p>
                  </a:txBody>
                  <a:tcPr anchor="ctr">
                    <a:lnR w="12700" cap="flat" cmpd="sng" algn="ctr">
                      <a:solidFill>
                        <a:schemeClr val="tx1"/>
                      </a:solidFill>
                      <a:prstDash val="solid"/>
                      <a:round/>
                      <a:headEnd type="none" w="med" len="med"/>
                      <a:tailEnd type="none" w="med" len="med"/>
                    </a:lnR>
                  </a:tcPr>
                </a:tc>
                <a:tc>
                  <a:txBody>
                    <a:bodyPr/>
                    <a:lstStyle/>
                    <a:p>
                      <a:r>
                        <a:rPr lang="en-US" sz="1400" b="1" dirty="0"/>
                        <a:t>Leaders</a:t>
                      </a:r>
                      <a:r>
                        <a:rPr lang="en-US" sz="1400" baseline="0" dirty="0"/>
                        <a:t>  may have failed to teach God’s Word effectively.</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6102">
                <a:tc vMerge="1">
                  <a:txBody>
                    <a:bodyPr/>
                    <a:lstStyle/>
                    <a:p>
                      <a:endParaRPr lang="en-US"/>
                    </a:p>
                  </a:txBody>
                  <a:tcPr/>
                </a:tc>
                <a:tc>
                  <a:txBody>
                    <a:bodyPr/>
                    <a:lstStyle/>
                    <a:p>
                      <a:r>
                        <a:rPr lang="en-US" sz="1400" b="1" dirty="0"/>
                        <a:t>Believers</a:t>
                      </a:r>
                      <a:r>
                        <a:rPr lang="en-US" sz="1400" dirty="0"/>
                        <a:t> may not</a:t>
                      </a:r>
                      <a:r>
                        <a:rPr lang="en-US" sz="1400" baseline="0" dirty="0"/>
                        <a:t> be reading the Word and seeking to follow  God’s direction in their lives.</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18660">
                <a:tc rowSpan="2">
                  <a:txBody>
                    <a:bodyPr/>
                    <a:lstStyle/>
                    <a:p>
                      <a:pPr algn="ctr"/>
                      <a:r>
                        <a:rPr lang="en-US" sz="1400" b="1" dirty="0"/>
                        <a:t>Believers do not know</a:t>
                      </a:r>
                      <a:r>
                        <a:rPr lang="en-US" sz="1400" b="1" baseline="0" dirty="0"/>
                        <a:t> what to do, how to do it, or why a task should be done.</a:t>
                      </a:r>
                      <a:endParaRPr lang="en-US" sz="1400" b="1" dirty="0"/>
                    </a:p>
                  </a:txBody>
                  <a:tcPr anchor="ctr">
                    <a:lnR w="12700" cap="flat" cmpd="sng" algn="ctr">
                      <a:solidFill>
                        <a:schemeClr val="tx1"/>
                      </a:solidFill>
                      <a:prstDash val="solid"/>
                      <a:round/>
                      <a:headEnd type="none" w="med" len="med"/>
                      <a:tailEnd type="none" w="med" len="med"/>
                    </a:lnR>
                  </a:tcPr>
                </a:tc>
                <a:tc>
                  <a:txBody>
                    <a:bodyPr/>
                    <a:lstStyle/>
                    <a:p>
                      <a:pPr algn="l"/>
                      <a:r>
                        <a:rPr lang="en-US" sz="1400" b="1" dirty="0"/>
                        <a:t>Leaders</a:t>
                      </a:r>
                      <a:r>
                        <a:rPr lang="en-US" sz="1400" b="1" baseline="0" dirty="0"/>
                        <a:t> </a:t>
                      </a:r>
                      <a:r>
                        <a:rPr lang="en-US" sz="1400" b="0" baseline="0" dirty="0"/>
                        <a:t>may have failed to teach and communicate effectively.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863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Believers</a:t>
                      </a:r>
                      <a:r>
                        <a:rPr lang="en-US" sz="1400" b="0" baseline="0" dirty="0"/>
                        <a:t> may not be listening or obeying  their leaders or the Holy Spirit.</a:t>
                      </a:r>
                      <a:endParaRPr lang="en-US"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75851">
                <a:tc rowSpan="2">
                  <a:txBody>
                    <a:bodyPr/>
                    <a:lstStyle/>
                    <a:p>
                      <a:pPr algn="ctr"/>
                      <a:r>
                        <a:rPr lang="en-US" sz="1400" dirty="0"/>
                        <a:t>There is no system</a:t>
                      </a:r>
                      <a:r>
                        <a:rPr lang="en-US" sz="1400" baseline="0" dirty="0"/>
                        <a:t> or order for accomplishment.</a:t>
                      </a:r>
                      <a:endParaRPr lang="en-US" sz="1400" b="1" dirty="0"/>
                    </a:p>
                  </a:txBody>
                  <a:tcPr anchor="ctr">
                    <a:lnR w="12700" cap="flat" cmpd="sng" algn="ctr">
                      <a:solidFill>
                        <a:schemeClr val="tx1"/>
                      </a:solidFill>
                      <a:prstDash val="solid"/>
                      <a:round/>
                      <a:headEnd type="none" w="med" len="med"/>
                      <a:tailEnd type="none" w="med" len="med"/>
                    </a:lnR>
                  </a:tcPr>
                </a:tc>
                <a:tc>
                  <a:txBody>
                    <a:bodyPr/>
                    <a:lstStyle/>
                    <a:p>
                      <a:r>
                        <a:rPr lang="en-US" sz="1400" b="1" dirty="0"/>
                        <a:t>Leaders </a:t>
                      </a:r>
                      <a:r>
                        <a:rPr lang="en-US" sz="1400" b="0" dirty="0"/>
                        <a:t>failed</a:t>
                      </a:r>
                      <a:r>
                        <a:rPr lang="en-US" sz="1400" b="0" baseline="0" dirty="0"/>
                        <a:t> to put into work an effective plan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6687">
                <a:tc vMerge="1">
                  <a:txBody>
                    <a:bodyPr/>
                    <a:lstStyle/>
                    <a:p>
                      <a:endParaRPr lang="en-US"/>
                    </a:p>
                  </a:txBody>
                  <a:tcPr/>
                </a:tc>
                <a:tc>
                  <a:txBody>
                    <a:bodyPr/>
                    <a:lstStyle/>
                    <a:p>
                      <a:r>
                        <a:rPr lang="en-US" sz="1400" b="1" dirty="0"/>
                        <a:t>Believers</a:t>
                      </a:r>
                      <a:r>
                        <a:rPr lang="en-US" sz="1400" b="0" dirty="0"/>
                        <a:t> may have</a:t>
                      </a:r>
                      <a:r>
                        <a:rPr lang="en-US" sz="1400" b="0" baseline="0" dirty="0"/>
                        <a:t> been unwilling to participate in previous church activities and programs</a:t>
                      </a:r>
                      <a:endParaRPr lang="en-US" sz="1400"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1750</TotalTime>
  <Words>906</Words>
  <Application>Microsoft Office PowerPoint</Application>
  <PresentationFormat>On-screen Show (4:3)</PresentationFormat>
  <Paragraphs>133</Paragraphs>
  <Slides>18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Batang</vt:lpstr>
      <vt:lpstr>Dotum</vt:lpstr>
      <vt:lpstr>Arial</vt:lpstr>
      <vt:lpstr>Calibri</vt:lpstr>
      <vt:lpstr>Century Gothic</vt:lpstr>
      <vt:lpstr>Franklin Gothic Book</vt:lpstr>
      <vt:lpstr>Franklin Gothic Medium</vt:lpstr>
      <vt:lpstr>Impact</vt:lpstr>
      <vt:lpstr>Times New Roman</vt:lpstr>
      <vt:lpstr>Wingdings</vt:lpstr>
      <vt:lpstr>Wingdings 2</vt:lpstr>
      <vt:lpstr>Trek</vt:lpstr>
      <vt:lpstr>Importance Of Effective Leadership</vt:lpstr>
      <vt:lpstr> The Importance Of Effective leadership</vt:lpstr>
      <vt:lpstr> The Importance Of Effective leadership</vt:lpstr>
      <vt:lpstr>The Importance Of Effective leadership</vt:lpstr>
      <vt:lpstr>The Importance Of Effective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Importance Of Effective leadership </vt:lpstr>
      <vt:lpstr> The Importance Of Effective leadership </vt:lpstr>
      <vt:lpstr> The Importance Of Effective leadership </vt:lpstr>
      <vt:lpstr>Importance of effective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Jo Hughes</cp:lastModifiedBy>
  <cp:revision>169</cp:revision>
  <cp:lastPrinted>2020-05-20T19:04:35Z</cp:lastPrinted>
  <dcterms:created xsi:type="dcterms:W3CDTF">2009-07-22T00:00:56Z</dcterms:created>
  <dcterms:modified xsi:type="dcterms:W3CDTF">2020-08-03T18:08:01Z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